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8"/>
  </p:notesMasterIdLst>
  <p:sldIdLst>
    <p:sldId id="316" r:id="rId3"/>
    <p:sldId id="1484" r:id="rId4"/>
    <p:sldId id="1465" r:id="rId5"/>
    <p:sldId id="1466" r:id="rId6"/>
    <p:sldId id="261" r:id="rId7"/>
    <p:sldId id="394" r:id="rId8"/>
    <p:sldId id="383" r:id="rId9"/>
    <p:sldId id="464" r:id="rId10"/>
    <p:sldId id="1532" r:id="rId11"/>
    <p:sldId id="459" r:id="rId12"/>
    <p:sldId id="1533" r:id="rId13"/>
    <p:sldId id="513" r:id="rId14"/>
    <p:sldId id="392" r:id="rId15"/>
    <p:sldId id="503" r:id="rId16"/>
    <p:sldId id="153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596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86410"/>
  </p:normalViewPr>
  <p:slideViewPr>
    <p:cSldViewPr>
      <p:cViewPr varScale="1">
        <p:scale>
          <a:sx n="50" d="100"/>
          <a:sy n="50" d="100"/>
        </p:scale>
        <p:origin x="13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4" d="100"/>
        <a:sy n="134" d="100"/>
      </p:scale>
      <p:origin x="0" y="24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77B18-C582-4A2A-9018-072A3BA562F3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C214C-7D66-4D54-80B1-ACEAF36DEBC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3C214C-7D66-4D54-80B1-ACEAF36DEBC4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417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5DAF7-0DDA-C544-BD3E-3ECA6A13A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0746C-172E-1A40-B189-4D08D9299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A5308-C3DC-2843-AB95-6E3EE51F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0D616-7CB9-3C4F-AA39-3010DCA99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036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4B44E-62E6-2E43-AC17-CBF625185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D1C51-F32F-B44A-94AB-A7B9B5827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7E3AC-04D3-054F-8944-30A21A65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5CBEB-5746-7F4C-8647-2D91F3A457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866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FB405-153E-9846-A935-5B186A5E7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953BC-3C49-214D-A6FF-78BEB660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DFD4A-7119-9D4F-AF1B-6CA68DC2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2547F-8746-2C48-BAB1-5698977AEC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859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C205E1-DBEB-2D40-927D-CF897A3C5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305651-B595-A848-9FFB-A33D198F8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4D5FD3-AD89-2E48-B50D-B57BFC887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457BC-4722-0240-90A0-0C73DABA4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09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B7C530E-F0DA-C547-8E02-33BCF46A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4344E75-FD76-1E40-B130-6EBA7F4A0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6D26BB1-E69F-C74E-9638-9FDC4245F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CD37D-2487-A44F-A3F0-443BF3099F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601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C86C43D-1452-E542-8BB7-2DD9C1B7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F450CF7-52F9-A14D-B15D-7B5E9CF0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B2BD10E-7DB7-5A4E-A2C3-C61C197E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70DE0-57E5-BC4E-811B-7EAA6D250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788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756261C-EFFD-BC47-87E3-5659C1ED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8B4739-336F-6D45-B626-DD742B69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6600C8-11FC-C64A-9B78-E7D6D70A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8A8BD-67D3-744D-AEDA-0329546709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826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3C2ECE-5BF6-8342-B4C7-4C8AFCB0C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C31529-13B8-A547-B7A8-10966D67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CB6F6C-D047-FC40-A787-B34C97675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F499A-E391-5449-9265-B4A7264D94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2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375FD9-7FD4-9147-A582-ABB4EE8A7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834403-92AA-4F4B-BFEE-1650346E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A2437E-1BF5-164E-94D7-BE464735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3359F-9812-E247-87B5-B895A6D09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266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69DFA-AC7B-9043-AF95-FF57AD268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FA5D8-8A33-154F-8DA5-86EB53988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33A29-B9CB-5A48-90E0-4A474DB0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89CD8-C63C-5540-9FEB-F20FC5672B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31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6B86E-5661-714B-AB34-01961344B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BC05E-8DB6-A843-B833-E446C19F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B663F-CF61-5943-AA78-ED9CD9EC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E5F15-0BEB-8243-A483-89BBB6469F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36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0825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066800"/>
            <a:ext cx="44958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44958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44958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58B39-D7A0-AC42-9C69-80CC0C5BA5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8458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National conference on power from Thorium: Present status and future directions, December 22-24, 2014, Mumbai, India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E3D1F-7072-714E-BEBD-5CA629D2E4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53200"/>
            <a:ext cx="609600" cy="304800"/>
          </a:xfrm>
        </p:spPr>
        <p:txBody>
          <a:bodyPr/>
          <a:lstStyle>
            <a:lvl1pPr>
              <a:defRPr/>
            </a:lvl1pPr>
          </a:lstStyle>
          <a:p>
            <a:fld id="{C19AC7E2-C2B4-F74E-8D6A-386FF3AD25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09348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0825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066800"/>
            <a:ext cx="44958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4958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1545E-B75F-7C42-8ECA-C8470A4BCB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8458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National conference on power from Thorium: Present status and future directions, December 22-24, 2014, Mumbai, India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295CB-2D94-F748-B719-F5CECBF93C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53200"/>
            <a:ext cx="609600" cy="304800"/>
          </a:xfrm>
        </p:spPr>
        <p:txBody>
          <a:bodyPr/>
          <a:lstStyle>
            <a:lvl1pPr>
              <a:defRPr/>
            </a:lvl1pPr>
          </a:lstStyle>
          <a:p>
            <a:fld id="{1F5B6462-921B-FD44-9C17-71C6AF69FF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0949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1D1B7-AB62-4BD7-BE81-E2C6738CE5C6}" type="datetimeFigureOut">
              <a:rPr lang="en-US" smtClean="0"/>
              <a:pPr/>
              <a:t>10/15/19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5B08A-0263-4CA2-BEB3-476DFB050A7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Placeholder 1">
            <a:extLst>
              <a:ext uri="{FF2B5EF4-FFF2-40B4-BE49-F238E27FC236}">
                <a16:creationId xmlns:a16="http://schemas.microsoft.com/office/drawing/2014/main" id="{8191BB28-7392-DE40-81BE-E5B65B616E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2531" name="Text Placeholder 2">
            <a:extLst>
              <a:ext uri="{FF2B5EF4-FFF2-40B4-BE49-F238E27FC236}">
                <a16:creationId xmlns:a16="http://schemas.microsoft.com/office/drawing/2014/main" id="{CE0C5F9A-61E3-994A-84F9-4B3B5E1B87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CDB94-D1D3-C249-A407-87D9E2AA39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71A15-46A5-0B42-A57A-CF9FB32F9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IN" altLang="en-US"/>
              <a:t>National conference on power from Thorium: Present status and future directions, December 22-24, 2014, Mumbai, India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FCFFC-98F5-4742-8762-376656426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63FC75F-9D08-2449-9A54-4CD71B6B54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38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68CB5E-FFED-1A44-A610-A9C98D475910}"/>
              </a:ext>
            </a:extLst>
          </p:cNvPr>
          <p:cNvSpPr txBox="1"/>
          <p:nvPr/>
        </p:nvSpPr>
        <p:spPr>
          <a:xfrm>
            <a:off x="6051" y="0"/>
            <a:ext cx="91440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omic Sans MS" panose="030F0902030302020204" pitchFamily="66" charset="0"/>
              </a:rPr>
              <a:t>Molten Salt Reactors and Thorium </a:t>
            </a:r>
            <a:r>
              <a:rPr lang="en-US" sz="2800" dirty="0" err="1">
                <a:solidFill>
                  <a:srgbClr val="C00000"/>
                </a:solidFill>
                <a:latin typeface="Comic Sans MS" panose="030F0902030302020204" pitchFamily="66" charset="0"/>
              </a:rPr>
              <a:t>Utilisation</a:t>
            </a:r>
            <a:r>
              <a:rPr lang="en-US" sz="2800" dirty="0">
                <a:solidFill>
                  <a:srgbClr val="C00000"/>
                </a:solidFill>
                <a:latin typeface="Comic Sans MS" panose="030F0902030302020204" pitchFamily="66" charset="0"/>
              </a:rPr>
              <a:t> </a:t>
            </a:r>
          </a:p>
          <a:p>
            <a:pPr algn="ctr"/>
            <a:endParaRPr lang="en-US" sz="2800" dirty="0">
              <a:solidFill>
                <a:srgbClr val="C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6D84D3-33F8-1F4C-912E-A538C823369A}"/>
              </a:ext>
            </a:extLst>
          </p:cNvPr>
          <p:cNvSpPr txBox="1"/>
          <p:nvPr/>
        </p:nvSpPr>
        <p:spPr>
          <a:xfrm>
            <a:off x="827584" y="1484784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Prototype Fast Breeder Reactor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8ADDF78-0AB9-1F4D-8AC6-315769C3C4E1}"/>
              </a:ext>
            </a:extLst>
          </p:cNvPr>
          <p:cNvGrpSpPr/>
          <p:nvPr/>
        </p:nvGrpSpPr>
        <p:grpSpPr>
          <a:xfrm>
            <a:off x="2400480" y="1065766"/>
            <a:ext cx="4345756" cy="3378618"/>
            <a:chOff x="4716016" y="1405826"/>
            <a:chExt cx="4345756" cy="3178409"/>
          </a:xfrm>
        </p:grpSpPr>
        <p:pic>
          <p:nvPicPr>
            <p:cNvPr id="4" name="Picture 5" descr="C:\Users\RanSac\Pictures\kerala_sea_beach.gif">
              <a:extLst>
                <a:ext uri="{FF2B5EF4-FFF2-40B4-BE49-F238E27FC236}">
                  <a16:creationId xmlns:a16="http://schemas.microsoft.com/office/drawing/2014/main" id="{C3EC54A1-7AD2-DB44-BCBB-B0414B34EE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1405826"/>
              <a:ext cx="4345756" cy="3178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DCE4499-5DC1-544C-8F46-D2B16D053669}"/>
                </a:ext>
              </a:extLst>
            </p:cNvPr>
            <p:cNvSpPr txBox="1"/>
            <p:nvPr/>
          </p:nvSpPr>
          <p:spPr>
            <a:xfrm>
              <a:off x="5220072" y="1484784"/>
              <a:ext cx="30490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Monazite sand in Kerala beach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BBFB1CA-0BBB-9E46-9D7A-01AC7F1E90F9}"/>
              </a:ext>
            </a:extLst>
          </p:cNvPr>
          <p:cNvSpPr txBox="1"/>
          <p:nvPr/>
        </p:nvSpPr>
        <p:spPr>
          <a:xfrm>
            <a:off x="2747261" y="4797152"/>
            <a:ext cx="366158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omic Sans MS" panose="030F0902030302020204" pitchFamily="66" charset="0"/>
              </a:rPr>
              <a:t>Srikumar</a:t>
            </a:r>
            <a:r>
              <a:rPr lang="en-US" sz="2400" dirty="0">
                <a:latin typeface="Comic Sans MS" panose="030F0902030302020204" pitchFamily="66" charset="0"/>
              </a:rPr>
              <a:t> Banerjee</a:t>
            </a:r>
          </a:p>
          <a:p>
            <a:pPr algn="ctr"/>
            <a:endParaRPr lang="en-US" dirty="0">
              <a:latin typeface="Comic Sans MS" panose="030F0902030302020204" pitchFamily="66" charset="0"/>
            </a:endParaRPr>
          </a:p>
          <a:p>
            <a:pPr algn="ctr"/>
            <a:r>
              <a:rPr lang="en-US" dirty="0" err="1">
                <a:latin typeface="Comic Sans MS" panose="030F0902030302020204" pitchFamily="66" charset="0"/>
              </a:rPr>
              <a:t>Homi</a:t>
            </a:r>
            <a:r>
              <a:rPr lang="en-US" dirty="0">
                <a:latin typeface="Comic Sans MS" panose="030F0902030302020204" pitchFamily="66" charset="0"/>
              </a:rPr>
              <a:t> Bhabha National Institute</a:t>
            </a:r>
          </a:p>
          <a:p>
            <a:pPr algn="ctr"/>
            <a:r>
              <a:rPr lang="en-US" dirty="0">
                <a:latin typeface="Comic Sans MS" panose="030F0902030302020204" pitchFamily="66" charset="0"/>
              </a:rPr>
              <a:t>Bhabha Atomic Research Centre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240A4E-D49E-984D-B9D6-C6D89F27F959}"/>
              </a:ext>
            </a:extLst>
          </p:cNvPr>
          <p:cNvSpPr txBox="1"/>
          <p:nvPr/>
        </p:nvSpPr>
        <p:spPr>
          <a:xfrm>
            <a:off x="0" y="6201472"/>
            <a:ext cx="91440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Nuclear Energy Conclave, India Energy Forum</a:t>
            </a:r>
          </a:p>
          <a:p>
            <a:pPr algn="ctr"/>
            <a:r>
              <a:rPr lang="en-US" dirty="0">
                <a:latin typeface="Comic Sans MS" panose="030F0902030302020204" pitchFamily="66" charset="0"/>
              </a:rPr>
              <a:t>18 October, 2019</a:t>
            </a:r>
          </a:p>
        </p:txBody>
      </p:sp>
    </p:spTree>
    <p:extLst>
      <p:ext uri="{BB962C8B-B14F-4D97-AF65-F5344CB8AC3E}">
        <p14:creationId xmlns:p14="http://schemas.microsoft.com/office/powerpoint/2010/main" val="218773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E21E54-B217-7549-84D9-EA7A7267F471}"/>
              </a:ext>
            </a:extLst>
          </p:cNvPr>
          <p:cNvSpPr txBox="1"/>
          <p:nvPr/>
        </p:nvSpPr>
        <p:spPr>
          <a:xfrm>
            <a:off x="161764" y="711928"/>
            <a:ext cx="8820472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Times New Roman" pitchFamily="18" charset="0"/>
              </a:rPr>
              <a:t>Online removal of poisons, and protactinium enhances the conversion ratio</a:t>
            </a: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anose="020B0600070205080204" pitchFamily="34" charset="-128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Times New Roman" pitchFamily="18" charset="0"/>
              </a:rPr>
              <a:t>Single Fluid MSBR (Breeding ratio 1.04) and Two fluid MSBR 1000 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Times New Roman" pitchFamily="18" charset="0"/>
              </a:rPr>
              <a:t>MWe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Times New Roman" pitchFamily="18" charset="0"/>
              </a:rPr>
              <a:t> designed (Breeding ratio 1.07) using thorium fuel. Recent report claims, BR nearly 1.1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anose="020B0600070205080204" pitchFamily="34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ＭＳ Ｐゴシック" panose="020B0600070205080204" pitchFamily="34" charset="-128"/>
              <a:cs typeface="Times New Roman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0EBC46A-678A-C246-9B35-C6712A36DF1F}"/>
              </a:ext>
            </a:extLst>
          </p:cNvPr>
          <p:cNvSpPr txBox="1"/>
          <p:nvPr/>
        </p:nvSpPr>
        <p:spPr>
          <a:xfrm>
            <a:off x="0" y="0"/>
            <a:ext cx="9144000" cy="6778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Times New Roman" pitchFamily="18" charset="0"/>
              </a:rPr>
              <a:t>Breeding in Molten Salt Thermal Reactors with Thorium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F6CCBC-D64F-0744-905A-DF1149B6D02B}"/>
              </a:ext>
            </a:extLst>
          </p:cNvPr>
          <p:cNvSpPr txBox="1"/>
          <p:nvPr/>
        </p:nvSpPr>
        <p:spPr>
          <a:xfrm>
            <a:off x="521432" y="4054540"/>
            <a:ext cx="1862708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ＭＳ Ｐゴシック" panose="020B0600070205080204" pitchFamily="34" charset="-128"/>
                <a:cs typeface="Arial" charset="0"/>
              </a:rPr>
              <a:t>No external fissile feed needed in equilibrium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2DCC04A-9387-6343-936A-6DE9A67D6EC0}"/>
              </a:ext>
            </a:extLst>
          </p:cNvPr>
          <p:cNvGrpSpPr/>
          <p:nvPr/>
        </p:nvGrpSpPr>
        <p:grpSpPr>
          <a:xfrm>
            <a:off x="2819400" y="2813854"/>
            <a:ext cx="3505200" cy="3692463"/>
            <a:chOff x="2819400" y="2813854"/>
            <a:chExt cx="3505200" cy="3692463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EEB69FF-3759-0546-A278-8BCFE0C2AAA3}"/>
                </a:ext>
              </a:extLst>
            </p:cNvPr>
            <p:cNvSpPr txBox="1"/>
            <p:nvPr/>
          </p:nvSpPr>
          <p:spPr>
            <a:xfrm>
              <a:off x="2819400" y="6136429"/>
              <a:ext cx="3505200" cy="36988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ＭＳ Ｐゴシック" panose="020B0600070205080204" pitchFamily="34" charset="-128"/>
                  <a:cs typeface="Arial" charset="0"/>
                </a:rPr>
                <a:t>Self sustaining thorium cycle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86AD0E7-C2C4-8C4D-8711-585325017A23}"/>
                </a:ext>
              </a:extLst>
            </p:cNvPr>
            <p:cNvGrpSpPr/>
            <p:nvPr/>
          </p:nvGrpSpPr>
          <p:grpSpPr>
            <a:xfrm>
              <a:off x="2876550" y="2813854"/>
              <a:ext cx="3390900" cy="2974975"/>
              <a:chOff x="2857500" y="2793639"/>
              <a:chExt cx="3390900" cy="2974975"/>
            </a:xfrm>
          </p:grpSpPr>
          <p:grpSp>
            <p:nvGrpSpPr>
              <p:cNvPr id="51205" name="Group 32">
                <a:extLst>
                  <a:ext uri="{FF2B5EF4-FFF2-40B4-BE49-F238E27FC236}">
                    <a16:creationId xmlns:a16="http://schemas.microsoft.com/office/drawing/2014/main" id="{41C26746-12C7-9947-9918-14F57A9285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57500" y="2793639"/>
                <a:ext cx="3390900" cy="2974975"/>
                <a:chOff x="1943100" y="2971800"/>
                <a:chExt cx="3390900" cy="2974777"/>
              </a:xfrm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4CA3CC97-678D-EE48-B574-BF17EBF72EE1}"/>
                    </a:ext>
                  </a:extLst>
                </p:cNvPr>
                <p:cNvSpPr/>
                <p:nvPr/>
              </p:nvSpPr>
              <p:spPr>
                <a:xfrm>
                  <a:off x="3124200" y="2971800"/>
                  <a:ext cx="1600200" cy="838144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9E221300-9302-5747-BD3B-FDCCF3DD3572}"/>
                    </a:ext>
                  </a:extLst>
                </p:cNvPr>
                <p:cNvSpPr/>
                <p:nvPr/>
              </p:nvSpPr>
              <p:spPr>
                <a:xfrm>
                  <a:off x="3352800" y="4038529"/>
                  <a:ext cx="1219200" cy="76194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1211" name="TextBox 8">
                  <a:extLst>
                    <a:ext uri="{FF2B5EF4-FFF2-40B4-BE49-F238E27FC236}">
                      <a16:creationId xmlns:a16="http://schemas.microsoft.com/office/drawing/2014/main" id="{4A569B3D-F9D2-7A4D-B79D-F2E70E3357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48000" y="3273623"/>
                  <a:ext cx="18288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ＭＳ Ｐゴシック" panose="020B0600070205080204" pitchFamily="34" charset="-128"/>
                      <a:cs typeface="+mn-cs"/>
                    </a:rPr>
                    <a:t>Molten Salt Reactor</a:t>
                  </a:r>
                </a:p>
              </p:txBody>
            </p:sp>
            <p:sp>
              <p:nvSpPr>
                <p:cNvPr id="51212" name="TextBox 9">
                  <a:extLst>
                    <a:ext uri="{FF2B5EF4-FFF2-40B4-BE49-F238E27FC236}">
                      <a16:creationId xmlns:a16="http://schemas.microsoft.com/office/drawing/2014/main" id="{1EB954BA-11B3-6A42-91CF-771EFF251AB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52800" y="4191000"/>
                  <a:ext cx="12954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omic Sans MS" panose="030F0902030302020204" pitchFamily="66" charset="0"/>
                      <a:ea typeface="ＭＳ Ｐゴシック" panose="020B0600070205080204" pitchFamily="34" charset="-128"/>
                      <a:cs typeface="+mn-cs"/>
                    </a:rPr>
                    <a:t>Reprocessing</a:t>
                  </a:r>
                </a:p>
              </p:txBody>
            </p: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26BFAF71-0D1A-3E49-A7EE-51FD172555E6}"/>
                    </a:ext>
                  </a:extLst>
                </p:cNvPr>
                <p:cNvCxnSpPr/>
                <p:nvPr/>
              </p:nvCxnSpPr>
              <p:spPr>
                <a:xfrm>
                  <a:off x="4724400" y="3428970"/>
                  <a:ext cx="30480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37BD6E87-8362-CE42-B255-E63783C3B3BE}"/>
                    </a:ext>
                  </a:extLst>
                </p:cNvPr>
                <p:cNvCxnSpPr/>
                <p:nvPr/>
              </p:nvCxnSpPr>
              <p:spPr>
                <a:xfrm rot="5400000">
                  <a:off x="4533934" y="3924237"/>
                  <a:ext cx="990534" cy="317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FAA199D0-8794-E141-8E47-E3E3BC2F7F58}"/>
                    </a:ext>
                  </a:extLst>
                </p:cNvPr>
                <p:cNvCxnSpPr/>
                <p:nvPr/>
              </p:nvCxnSpPr>
              <p:spPr>
                <a:xfrm rot="10800000">
                  <a:off x="4572000" y="4419504"/>
                  <a:ext cx="45720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DA4FD5C1-441A-4441-A2F8-363CEB720D2D}"/>
                    </a:ext>
                  </a:extLst>
                </p:cNvPr>
                <p:cNvSpPr txBox="1"/>
                <p:nvPr/>
              </p:nvSpPr>
              <p:spPr>
                <a:xfrm>
                  <a:off x="4343400" y="5029063"/>
                  <a:ext cx="990600" cy="52384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txBody>
                <a:bodyPr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panose="020B0600070205080204" pitchFamily="34" charset="-128"/>
                      <a:cs typeface="Arial" charset="0"/>
                    </a:rPr>
                    <a:t>Fission products</a:t>
                  </a:r>
                </a:p>
              </p:txBody>
            </p: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ADBD7123-F65B-1A4B-A81C-48F4CAE8C5E2}"/>
                    </a:ext>
                  </a:extLst>
                </p:cNvPr>
                <p:cNvCxnSpPr/>
                <p:nvPr/>
              </p:nvCxnSpPr>
              <p:spPr>
                <a:xfrm rot="5400000">
                  <a:off x="4266417" y="4953662"/>
                  <a:ext cx="30478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9D5E087C-707A-7B41-966E-9FC468C74819}"/>
                    </a:ext>
                  </a:extLst>
                </p:cNvPr>
                <p:cNvSpPr txBox="1"/>
                <p:nvPr/>
              </p:nvSpPr>
              <p:spPr>
                <a:xfrm>
                  <a:off x="2895600" y="5029063"/>
                  <a:ext cx="1295400" cy="307955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txBody>
                <a:bodyPr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panose="020B0600070205080204" pitchFamily="34" charset="-128"/>
                      <a:cs typeface="Arial" charset="0"/>
                    </a:rPr>
                    <a:t>Protactinium</a:t>
                  </a:r>
                </a:p>
              </p:txBody>
            </p:sp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D0C043C3-44B0-D54A-8740-56869281E7EC}"/>
                    </a:ext>
                  </a:extLst>
                </p:cNvPr>
                <p:cNvCxnSpPr>
                  <a:cxnSpLocks/>
                  <a:stCxn id="20" idx="2"/>
                </p:cNvCxnSpPr>
                <p:nvPr/>
              </p:nvCxnSpPr>
              <p:spPr>
                <a:xfrm flipH="1">
                  <a:off x="3534326" y="5337018"/>
                  <a:ext cx="8974" cy="30246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D4B4039B-FBBC-8445-8B9E-A270494C7052}"/>
                    </a:ext>
                  </a:extLst>
                </p:cNvPr>
                <p:cNvSpPr txBox="1"/>
                <p:nvPr/>
              </p:nvSpPr>
              <p:spPr>
                <a:xfrm>
                  <a:off x="3124200" y="5638622"/>
                  <a:ext cx="685800" cy="307955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</p:spPr>
              <p:txBody>
                <a:bodyPr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panose="020B0600070205080204" pitchFamily="34" charset="-128"/>
                      <a:cs typeface="Arial" charset="0"/>
                    </a:rPr>
                    <a:t>U</a:t>
                  </a:r>
                  <a:r>
                    <a:rPr kumimoji="0" lang="en-US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panose="020B0600070205080204" pitchFamily="34" charset="-128"/>
                      <a:cs typeface="Arial" charset="0"/>
                    </a:rPr>
                    <a:t>233</a:t>
                  </a:r>
                </a:p>
              </p:txBody>
            </p: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22233AB2-C846-C541-91B7-8F28CCB25FCD}"/>
                    </a:ext>
                  </a:extLst>
                </p:cNvPr>
                <p:cNvCxnSpPr>
                  <a:cxnSpLocks/>
                  <a:stCxn id="23" idx="1"/>
                </p:cNvCxnSpPr>
                <p:nvPr/>
              </p:nvCxnSpPr>
              <p:spPr>
                <a:xfrm flipH="1" flipV="1">
                  <a:off x="2590800" y="5791012"/>
                  <a:ext cx="53340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630C7C49-1549-114A-A4FC-3DCCC2DAEA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81126" y="3505164"/>
                  <a:ext cx="9674" cy="22858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>
                  <a:extLst>
                    <a:ext uri="{FF2B5EF4-FFF2-40B4-BE49-F238E27FC236}">
                      <a16:creationId xmlns:a16="http://schemas.microsoft.com/office/drawing/2014/main" id="{10C317F8-1B44-A343-91E1-9280475B547D}"/>
                    </a:ext>
                  </a:extLst>
                </p:cNvPr>
                <p:cNvCxnSpPr/>
                <p:nvPr/>
              </p:nvCxnSpPr>
              <p:spPr>
                <a:xfrm>
                  <a:off x="2590800" y="3505164"/>
                  <a:ext cx="533400" cy="1588"/>
                </a:xfrm>
                <a:prstGeom prst="straightConnector1">
                  <a:avLst/>
                </a:prstGeom>
                <a:ln>
                  <a:headEnd type="diamond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0F38B23-3746-1048-BFD9-9B4C70821048}"/>
                    </a:ext>
                  </a:extLst>
                </p:cNvPr>
                <p:cNvSpPr txBox="1"/>
                <p:nvPr/>
              </p:nvSpPr>
              <p:spPr>
                <a:xfrm>
                  <a:off x="1943100" y="3081439"/>
                  <a:ext cx="838200" cy="307955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txBody>
                <a:bodyPr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Arial" charset="0"/>
                      <a:ea typeface="ＭＳ Ｐゴシック" panose="020B0600070205080204" pitchFamily="34" charset="-128"/>
                      <a:cs typeface="Arial" charset="0"/>
                    </a:rPr>
                    <a:t>Thorium</a:t>
                  </a:r>
                </a:p>
              </p:txBody>
            </p:sp>
          </p:grp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BF6E39C4-4AC4-5A4A-84EF-D4922F2C6A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91050" y="4622439"/>
                <a:ext cx="0" cy="30797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8386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D01C7A8-16B7-724D-BE28-7AE6599AB98B}"/>
              </a:ext>
            </a:extLst>
          </p:cNvPr>
          <p:cNvCxnSpPr/>
          <p:nvPr/>
        </p:nvCxnSpPr>
        <p:spPr>
          <a:xfrm rot="60000" flipV="1">
            <a:off x="0" y="3355975"/>
            <a:ext cx="9144000" cy="15240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24">
            <a:extLst>
              <a:ext uri="{FF2B5EF4-FFF2-40B4-BE49-F238E27FC236}">
                <a16:creationId xmlns:a16="http://schemas.microsoft.com/office/drawing/2014/main" id="{30654506-8BDC-8241-9BC7-FB5EA4133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482975"/>
            <a:ext cx="3429000" cy="7080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IN" sz="2000" dirty="0">
                <a:solidFill>
                  <a:srgbClr val="C00000"/>
                </a:solidFill>
                <a:latin typeface="Arial" charset="0"/>
                <a:cs typeface="Arial" charset="0"/>
              </a:rPr>
              <a:t>Molten Salt breeder reactor</a:t>
            </a:r>
          </a:p>
          <a:p>
            <a:pPr>
              <a:defRPr/>
            </a:pPr>
            <a:r>
              <a:rPr lang="en-IN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         1 ton fissile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E9342A1-4874-C247-BEB3-DA4605F4DBC4}"/>
              </a:ext>
            </a:extLst>
          </p:cNvPr>
          <p:cNvSpPr txBox="1"/>
          <p:nvPr/>
        </p:nvSpPr>
        <p:spPr>
          <a:xfrm>
            <a:off x="0" y="-4763"/>
            <a:ext cx="9144000" cy="461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Why Thermal Breeder is attractive?</a:t>
            </a:r>
          </a:p>
        </p:txBody>
      </p:sp>
      <p:sp>
        <p:nvSpPr>
          <p:cNvPr id="38917" name="TextBox 78">
            <a:extLst>
              <a:ext uri="{FF2B5EF4-FFF2-40B4-BE49-F238E27FC236}">
                <a16:creationId xmlns:a16="http://schemas.microsoft.com/office/drawing/2014/main" id="{919ED3FA-20C1-F045-95E2-77A3BDE0E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971800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C00000"/>
              </a:solidFill>
            </a:endParaRPr>
          </a:p>
        </p:txBody>
      </p:sp>
      <p:grpSp>
        <p:nvGrpSpPr>
          <p:cNvPr id="2" name="Group 69">
            <a:extLst>
              <a:ext uri="{FF2B5EF4-FFF2-40B4-BE49-F238E27FC236}">
                <a16:creationId xmlns:a16="http://schemas.microsoft.com/office/drawing/2014/main" id="{A49F22FE-3565-3942-9DA9-31C0BAAECA54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4111625"/>
            <a:ext cx="8268507" cy="2559915"/>
            <a:chOff x="152400" y="4111625"/>
            <a:chExt cx="8268507" cy="2559915"/>
          </a:xfrm>
        </p:grpSpPr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112C94C7-58EE-484D-8CDF-B0B732864BDF}"/>
                </a:ext>
              </a:extLst>
            </p:cNvPr>
            <p:cNvCxnSpPr/>
            <p:nvPr/>
          </p:nvCxnSpPr>
          <p:spPr bwMode="auto">
            <a:xfrm rot="16200000">
              <a:off x="4784725" y="4630738"/>
              <a:ext cx="642937" cy="1588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C93C6D66-90B0-DE40-B661-BCC0C14F4B07}"/>
                </a:ext>
              </a:extLst>
            </p:cNvPr>
            <p:cNvCxnSpPr/>
            <p:nvPr/>
          </p:nvCxnSpPr>
          <p:spPr bwMode="auto">
            <a:xfrm>
              <a:off x="2133600" y="5330825"/>
              <a:ext cx="457200" cy="1588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80138DF1-EE3E-5D4F-86A5-C63222836580}"/>
                </a:ext>
              </a:extLst>
            </p:cNvPr>
            <p:cNvCxnSpPr/>
            <p:nvPr/>
          </p:nvCxnSpPr>
          <p:spPr bwMode="auto">
            <a:xfrm>
              <a:off x="152400" y="5330825"/>
              <a:ext cx="642938" cy="1588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8A5B790-BF14-7D40-AEF2-A698E55939C5}"/>
                </a:ext>
              </a:extLst>
            </p:cNvPr>
            <p:cNvCxnSpPr/>
            <p:nvPr/>
          </p:nvCxnSpPr>
          <p:spPr bwMode="auto">
            <a:xfrm>
              <a:off x="3624263" y="5283200"/>
              <a:ext cx="642937" cy="0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A7FFEDA-6856-C746-A988-E3ACB2AF2327}"/>
                </a:ext>
              </a:extLst>
            </p:cNvPr>
            <p:cNvSpPr/>
            <p:nvPr/>
          </p:nvSpPr>
          <p:spPr bwMode="auto">
            <a:xfrm>
              <a:off x="2609850" y="4816475"/>
              <a:ext cx="971550" cy="9715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BFF847C-2AF2-894F-9A12-44655BEEC6FD}"/>
                </a:ext>
              </a:extLst>
            </p:cNvPr>
            <p:cNvCxnSpPr/>
            <p:nvPr/>
          </p:nvCxnSpPr>
          <p:spPr bwMode="auto">
            <a:xfrm flipV="1">
              <a:off x="5819775" y="5237163"/>
              <a:ext cx="885825" cy="14287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66C3BD9-A78E-C947-B8E2-8571A2C75CA1}"/>
                </a:ext>
              </a:extLst>
            </p:cNvPr>
            <p:cNvSpPr/>
            <p:nvPr/>
          </p:nvSpPr>
          <p:spPr bwMode="auto">
            <a:xfrm>
              <a:off x="6724650" y="4721225"/>
              <a:ext cx="971550" cy="97155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E48CFF4-F438-5C4C-8642-DCEFD342A24D}"/>
                </a:ext>
              </a:extLst>
            </p:cNvPr>
            <p:cNvCxnSpPr/>
            <p:nvPr/>
          </p:nvCxnSpPr>
          <p:spPr bwMode="auto">
            <a:xfrm rot="16200000">
              <a:off x="2801938" y="4432300"/>
              <a:ext cx="642938" cy="1587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59" name="TextBox 17">
              <a:extLst>
                <a:ext uri="{FF2B5EF4-FFF2-40B4-BE49-F238E27FC236}">
                  <a16:creationId xmlns:a16="http://schemas.microsoft.com/office/drawing/2014/main" id="{B00C7000-3EED-D042-A98E-AB6B526FB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1073" y="4949840"/>
              <a:ext cx="1018184" cy="646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sz="1800">
                  <a:solidFill>
                    <a:srgbClr val="C00000"/>
                  </a:solidFill>
                </a:rPr>
                <a:t>PHWR /</a:t>
              </a:r>
            </a:p>
            <a:p>
              <a:pPr eaLnBrk="1" hangingPunct="1"/>
              <a:r>
                <a:rPr lang="en-IN" altLang="en-US" sz="1800">
                  <a:solidFill>
                    <a:srgbClr val="C00000"/>
                  </a:solidFill>
                </a:rPr>
                <a:t>AHWR</a:t>
              </a:r>
            </a:p>
          </p:txBody>
        </p:sp>
        <p:sp>
          <p:nvSpPr>
            <p:cNvPr id="38960" name="TextBox 18">
              <a:extLst>
                <a:ext uri="{FF2B5EF4-FFF2-40B4-BE49-F238E27FC236}">
                  <a16:creationId xmlns:a16="http://schemas.microsoft.com/office/drawing/2014/main" id="{F15ECEA1-A77B-E74A-BBC1-C3B86E6D93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275" y="4340124"/>
              <a:ext cx="739241" cy="307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1 GWe</a:t>
              </a:r>
            </a:p>
          </p:txBody>
        </p:sp>
        <p:sp>
          <p:nvSpPr>
            <p:cNvPr id="38961" name="TextBox 19">
              <a:extLst>
                <a:ext uri="{FF2B5EF4-FFF2-40B4-BE49-F238E27FC236}">
                  <a16:creationId xmlns:a16="http://schemas.microsoft.com/office/drawing/2014/main" id="{2AFD82C5-6B68-2349-B139-DF6F7CE5F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505957"/>
              <a:ext cx="1011815" cy="52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b="1">
                  <a:solidFill>
                    <a:srgbClr val="C00000"/>
                  </a:solidFill>
                </a:rPr>
                <a:t>120 T </a:t>
              </a:r>
            </a:p>
            <a:p>
              <a:pPr eaLnBrk="1" hangingPunct="1"/>
              <a:r>
                <a:rPr lang="en-IN" altLang="en-US" b="1">
                  <a:solidFill>
                    <a:srgbClr val="C00000"/>
                  </a:solidFill>
                </a:rPr>
                <a:t>N. U./year</a:t>
              </a:r>
            </a:p>
          </p:txBody>
        </p:sp>
        <p:sp>
          <p:nvSpPr>
            <p:cNvPr id="38962" name="TextBox 21">
              <a:extLst>
                <a:ext uri="{FF2B5EF4-FFF2-40B4-BE49-F238E27FC236}">
                  <a16:creationId xmlns:a16="http://schemas.microsoft.com/office/drawing/2014/main" id="{8C2841AC-F24A-5E41-8A4E-5377672C3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200" y="4114800"/>
              <a:ext cx="443711" cy="307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F.P</a:t>
              </a:r>
            </a:p>
          </p:txBody>
        </p:sp>
        <p:sp>
          <p:nvSpPr>
            <p:cNvPr id="38963" name="TextBox 22">
              <a:extLst>
                <a:ext uri="{FF2B5EF4-FFF2-40B4-BE49-F238E27FC236}">
                  <a16:creationId xmlns:a16="http://schemas.microsoft.com/office/drawing/2014/main" id="{7D370032-08C2-DF4F-816A-DF72D7AE5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4825" y="4349649"/>
              <a:ext cx="1122423" cy="52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200 kg U</a:t>
              </a:r>
              <a:r>
                <a:rPr lang="en-IN" altLang="en-US" b="1" baseline="30000">
                  <a:solidFill>
                    <a:srgbClr val="006600"/>
                  </a:solidFill>
                </a:rPr>
                <a:t>233</a:t>
              </a:r>
            </a:p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+Th / year</a:t>
              </a:r>
            </a:p>
          </p:txBody>
        </p:sp>
        <p:sp>
          <p:nvSpPr>
            <p:cNvPr id="38964" name="TextBox 49">
              <a:extLst>
                <a:ext uri="{FF2B5EF4-FFF2-40B4-BE49-F238E27FC236}">
                  <a16:creationId xmlns:a16="http://schemas.microsoft.com/office/drawing/2014/main" id="{03C73EFA-ACB0-B844-8884-C471029C9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3788" y="5562600"/>
              <a:ext cx="139541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/>
                <a:t> </a:t>
              </a:r>
              <a:r>
                <a:rPr lang="en-IN" altLang="en-US" b="1">
                  <a:solidFill>
                    <a:srgbClr val="006600"/>
                  </a:solidFill>
                </a:rPr>
                <a:t> 20 T/ year Spent fuel</a:t>
              </a:r>
            </a:p>
          </p:txBody>
        </p:sp>
        <p:sp>
          <p:nvSpPr>
            <p:cNvPr id="38965" name="TextBox 50">
              <a:extLst>
                <a:ext uri="{FF2B5EF4-FFF2-40B4-BE49-F238E27FC236}">
                  <a16:creationId xmlns:a16="http://schemas.microsoft.com/office/drawing/2014/main" id="{C92EC862-FA37-274D-8939-2864AE1A46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2800" y="4187718"/>
              <a:ext cx="739241" cy="307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1 GWe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2BC6E87B-7FE2-CA4C-B284-AE3779DDD278}"/>
                </a:ext>
              </a:extLst>
            </p:cNvPr>
            <p:cNvCxnSpPr>
              <a:endCxn id="38965" idx="1"/>
            </p:cNvCxnSpPr>
            <p:nvPr/>
          </p:nvCxnSpPr>
          <p:spPr bwMode="auto">
            <a:xfrm rot="5400000" flipH="1" flipV="1">
              <a:off x="6995319" y="4509294"/>
              <a:ext cx="336550" cy="1588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67" name="TextBox 52">
              <a:extLst>
                <a:ext uri="{FF2B5EF4-FFF2-40B4-BE49-F238E27FC236}">
                  <a16:creationId xmlns:a16="http://schemas.microsoft.com/office/drawing/2014/main" id="{3B7AC2D2-FF44-904E-8AAB-F73DEDDCC8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3315" y="4949840"/>
              <a:ext cx="986125" cy="584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sz="1800">
                  <a:solidFill>
                    <a:srgbClr val="C00000"/>
                  </a:solidFill>
                </a:rPr>
                <a:t> MSBR</a:t>
              </a:r>
            </a:p>
            <a:p>
              <a:pPr eaLnBrk="1" hangingPunct="1"/>
              <a:r>
                <a:rPr lang="en-IN" altLang="en-US">
                  <a:solidFill>
                    <a:srgbClr val="C00000"/>
                  </a:solidFill>
                </a:rPr>
                <a:t>B.R.=1.05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1BE5116-CD69-4546-B9D0-72D0B7EB1C22}"/>
                </a:ext>
              </a:extLst>
            </p:cNvPr>
            <p:cNvSpPr/>
            <p:nvPr/>
          </p:nvSpPr>
          <p:spPr bwMode="auto">
            <a:xfrm flipV="1">
              <a:off x="4314825" y="4797425"/>
              <a:ext cx="1476375" cy="90011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AB99C76D-4213-8549-8229-D60B9B86D583}"/>
                </a:ext>
              </a:extLst>
            </p:cNvPr>
            <p:cNvSpPr/>
            <p:nvPr/>
          </p:nvSpPr>
          <p:spPr bwMode="auto">
            <a:xfrm>
              <a:off x="798513" y="4949825"/>
              <a:ext cx="1258887" cy="612775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38970" name="TextBox 20">
              <a:extLst>
                <a:ext uri="{FF2B5EF4-FFF2-40B4-BE49-F238E27FC236}">
                  <a16:creationId xmlns:a16="http://schemas.microsoft.com/office/drawing/2014/main" id="{C1C33920-FB4F-494F-A88E-42095B6D64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598" y="4977645"/>
              <a:ext cx="1494256" cy="584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sz="1600">
                  <a:solidFill>
                    <a:srgbClr val="C00000"/>
                  </a:solidFill>
                </a:rPr>
                <a:t>Reprocessing </a:t>
              </a:r>
            </a:p>
            <a:p>
              <a:pPr eaLnBrk="1" hangingPunct="1"/>
              <a:r>
                <a:rPr lang="en-IN" altLang="en-US" sz="1600">
                  <a:solidFill>
                    <a:srgbClr val="C00000"/>
                  </a:solidFill>
                </a:rPr>
                <a:t>      plant</a:t>
              </a:r>
            </a:p>
          </p:txBody>
        </p:sp>
        <p:sp>
          <p:nvSpPr>
            <p:cNvPr id="38971" name="TextBox 61">
              <a:extLst>
                <a:ext uri="{FF2B5EF4-FFF2-40B4-BE49-F238E27FC236}">
                  <a16:creationId xmlns:a16="http://schemas.microsoft.com/office/drawing/2014/main" id="{9D528EFB-1B7A-3B49-876A-C93652D667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379" y="4505887"/>
              <a:ext cx="647421" cy="52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6 Ton</a:t>
              </a:r>
            </a:p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En. U</a:t>
              </a:r>
            </a:p>
          </p:txBody>
        </p:sp>
        <p:cxnSp>
          <p:nvCxnSpPr>
            <p:cNvPr id="68" name="Elbow Connector 67">
              <a:extLst>
                <a:ext uri="{FF2B5EF4-FFF2-40B4-BE49-F238E27FC236}">
                  <a16:creationId xmlns:a16="http://schemas.microsoft.com/office/drawing/2014/main" id="{7A3FB982-13A1-CD49-8128-8E696B3FE612}"/>
                </a:ext>
              </a:extLst>
            </p:cNvPr>
            <p:cNvCxnSpPr/>
            <p:nvPr/>
          </p:nvCxnSpPr>
          <p:spPr bwMode="auto">
            <a:xfrm flipV="1">
              <a:off x="1828800" y="5635625"/>
              <a:ext cx="762000" cy="38100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73" name="TextBox 68">
              <a:extLst>
                <a:ext uri="{FF2B5EF4-FFF2-40B4-BE49-F238E27FC236}">
                  <a16:creationId xmlns:a16="http://schemas.microsoft.com/office/drawing/2014/main" id="{A0FB8FA5-94F2-A84C-912F-B3FF8E06CC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5864191"/>
              <a:ext cx="1513043" cy="307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b="1">
                  <a:solidFill>
                    <a:srgbClr val="006600"/>
                  </a:solidFill>
                </a:rPr>
                <a:t>14 Ton Thorium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1EE85649-BEC0-EB4C-AE95-E53D3058F0E3}"/>
                </a:ext>
              </a:extLst>
            </p:cNvPr>
            <p:cNvCxnSpPr/>
            <p:nvPr/>
          </p:nvCxnSpPr>
          <p:spPr bwMode="auto">
            <a:xfrm rot="5400000">
              <a:off x="6783388" y="6016625"/>
              <a:ext cx="608012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A79019C7-0BA1-CA40-8475-2F35762A53E4}"/>
                </a:ext>
              </a:extLst>
            </p:cNvPr>
            <p:cNvCxnSpPr/>
            <p:nvPr/>
          </p:nvCxnSpPr>
          <p:spPr bwMode="auto">
            <a:xfrm rot="16200000">
              <a:off x="7069138" y="5999163"/>
              <a:ext cx="642937" cy="1587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62ED93C-2BAC-F647-A118-6B7B98D4799E}"/>
                </a:ext>
              </a:extLst>
            </p:cNvPr>
            <p:cNvSpPr txBox="1"/>
            <p:nvPr/>
          </p:nvSpPr>
          <p:spPr bwMode="auto">
            <a:xfrm>
              <a:off x="6217259" y="6302208"/>
              <a:ext cx="2203648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IN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Reprocessing plant</a:t>
              </a:r>
            </a:p>
          </p:txBody>
        </p:sp>
        <p:sp>
          <p:nvSpPr>
            <p:cNvPr id="38977" name="TextBox 68">
              <a:extLst>
                <a:ext uri="{FF2B5EF4-FFF2-40B4-BE49-F238E27FC236}">
                  <a16:creationId xmlns:a16="http://schemas.microsoft.com/office/drawing/2014/main" id="{350635FC-F783-5C4B-8FAC-DAA2967263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548" y="4952818"/>
              <a:ext cx="1219148" cy="584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sz="1600">
                  <a:solidFill>
                    <a:srgbClr val="C00000"/>
                  </a:solidFill>
                </a:rPr>
                <a:t>Enrichment</a:t>
              </a:r>
            </a:p>
            <a:p>
              <a:pPr eaLnBrk="1" hangingPunct="1"/>
              <a:r>
                <a:rPr lang="en-IN" altLang="en-US" sz="1600">
                  <a:solidFill>
                    <a:srgbClr val="C00000"/>
                  </a:solidFill>
                </a:rPr>
                <a:t>   plant</a:t>
              </a:r>
            </a:p>
          </p:txBody>
        </p:sp>
      </p:grpSp>
      <p:grpSp>
        <p:nvGrpSpPr>
          <p:cNvPr id="3" name="Group 77">
            <a:extLst>
              <a:ext uri="{FF2B5EF4-FFF2-40B4-BE49-F238E27FC236}">
                <a16:creationId xmlns:a16="http://schemas.microsoft.com/office/drawing/2014/main" id="{E49AE099-0471-924F-8EAB-2A925071C2A5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1600200"/>
            <a:ext cx="1392238" cy="3870325"/>
            <a:chOff x="8513763" y="1600528"/>
            <a:chExt cx="1392237" cy="3870401"/>
          </a:xfrm>
        </p:grpSpPr>
        <p:sp>
          <p:nvSpPr>
            <p:cNvPr id="38949" name="TextBox 53">
              <a:extLst>
                <a:ext uri="{FF2B5EF4-FFF2-40B4-BE49-F238E27FC236}">
                  <a16:creationId xmlns:a16="http://schemas.microsoft.com/office/drawing/2014/main" id="{ADC5D1CE-3C79-5B42-BEA1-5E53BCC52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89963" y="5132375"/>
              <a:ext cx="123983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IN" altLang="en-US" sz="1600" b="1">
                  <a:solidFill>
                    <a:srgbClr val="006600"/>
                  </a:solidFill>
                </a:rPr>
                <a:t>22 years</a:t>
              </a:r>
            </a:p>
          </p:txBody>
        </p:sp>
        <p:sp>
          <p:nvSpPr>
            <p:cNvPr id="38950" name="TextBox 30">
              <a:extLst>
                <a:ext uri="{FF2B5EF4-FFF2-40B4-BE49-F238E27FC236}">
                  <a16:creationId xmlns:a16="http://schemas.microsoft.com/office/drawing/2014/main" id="{B01A0B01-E16C-DC47-B778-5A2718F68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3763" y="1600528"/>
              <a:ext cx="1392237" cy="1139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IN" altLang="en-US" sz="2000" b="1">
                  <a:solidFill>
                    <a:srgbClr val="006600"/>
                  </a:solidFill>
                </a:rPr>
                <a:t>DoublingTime</a:t>
              </a:r>
              <a:endParaRPr lang="en-IN" altLang="en-US" sz="1200" b="1">
                <a:solidFill>
                  <a:srgbClr val="006600"/>
                </a:solidFill>
              </a:endParaRPr>
            </a:p>
            <a:p>
              <a:pPr eaLnBrk="1" hangingPunct="1"/>
              <a:endParaRPr lang="en-IN" altLang="en-US" sz="1200" b="1">
                <a:solidFill>
                  <a:srgbClr val="006600"/>
                </a:solidFill>
              </a:endParaRPr>
            </a:p>
            <a:p>
              <a:pPr eaLnBrk="1" hangingPunct="1"/>
              <a:r>
                <a:rPr lang="en-IN" altLang="en-US" sz="1200" b="1">
                  <a:solidFill>
                    <a:srgbClr val="006600"/>
                  </a:solidFill>
                </a:rPr>
                <a:t>       </a:t>
              </a:r>
              <a:r>
                <a:rPr lang="en-IN" altLang="en-US" sz="1600" b="1">
                  <a:solidFill>
                    <a:srgbClr val="006600"/>
                  </a:solidFill>
                </a:rPr>
                <a:t>22 years</a:t>
              </a:r>
            </a:p>
          </p:txBody>
        </p:sp>
      </p:grpSp>
      <p:sp>
        <p:nvSpPr>
          <p:cNvPr id="26" name="TextBox 24">
            <a:extLst>
              <a:ext uri="{FF2B5EF4-FFF2-40B4-BE49-F238E27FC236}">
                <a16:creationId xmlns:a16="http://schemas.microsoft.com/office/drawing/2014/main" id="{399AC48A-E258-B34F-AA42-11E2B9D48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457200"/>
            <a:ext cx="2503487" cy="70802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2000" dirty="0">
                <a:solidFill>
                  <a:srgbClr val="C00000"/>
                </a:solidFill>
                <a:latin typeface="Arial" charset="0"/>
                <a:cs typeface="Arial" charset="0"/>
              </a:rPr>
              <a:t>Fast breeder reactor</a:t>
            </a:r>
          </a:p>
          <a:p>
            <a:pPr>
              <a:defRPr/>
            </a:pPr>
            <a:r>
              <a:rPr lang="en-IN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       4 Ton fissile</a:t>
            </a:r>
          </a:p>
        </p:txBody>
      </p:sp>
      <p:grpSp>
        <p:nvGrpSpPr>
          <p:cNvPr id="4" name="Group 80">
            <a:extLst>
              <a:ext uri="{FF2B5EF4-FFF2-40B4-BE49-F238E27FC236}">
                <a16:creationId xmlns:a16="http://schemas.microsoft.com/office/drawing/2014/main" id="{61C3B93B-DD88-E848-89AE-12696E587CE3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803275"/>
            <a:ext cx="7848600" cy="2473325"/>
            <a:chOff x="76200" y="803275"/>
            <a:chExt cx="7848600" cy="2473325"/>
          </a:xfrm>
        </p:grpSpPr>
        <p:grpSp>
          <p:nvGrpSpPr>
            <p:cNvPr id="38922" name="Group 68">
              <a:extLst>
                <a:ext uri="{FF2B5EF4-FFF2-40B4-BE49-F238E27FC236}">
                  <a16:creationId xmlns:a16="http://schemas.microsoft.com/office/drawing/2014/main" id="{7309124F-0F3B-524D-87FE-9DF1452AF0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200" y="803275"/>
              <a:ext cx="7848600" cy="2473325"/>
              <a:chOff x="76200" y="914400"/>
              <a:chExt cx="7848600" cy="2473325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DDA0A92F-409B-9346-A729-1FB58C872E42}"/>
                  </a:ext>
                </a:extLst>
              </p:cNvPr>
              <p:cNvSpPr/>
              <p:nvPr/>
            </p:nvSpPr>
            <p:spPr bwMode="auto">
              <a:xfrm>
                <a:off x="6553200" y="2667000"/>
                <a:ext cx="1368425" cy="72072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 dirty="0"/>
              </a:p>
            </p:txBody>
          </p:sp>
          <p:sp>
            <p:nvSpPr>
              <p:cNvPr id="38925" name="TextBox 66">
                <a:extLst>
                  <a:ext uri="{FF2B5EF4-FFF2-40B4-BE49-F238E27FC236}">
                    <a16:creationId xmlns:a16="http://schemas.microsoft.com/office/drawing/2014/main" id="{6349C348-8479-2940-8054-89E12C27F7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9400" y="2819986"/>
                <a:ext cx="1295400" cy="3078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>
                    <a:solidFill>
                      <a:srgbClr val="C00000"/>
                    </a:solidFill>
                  </a:rPr>
                  <a:t>Reprocessing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B0D35BB7-FB45-174C-8843-04A42A2DC3A1}"/>
                  </a:ext>
                </a:extLst>
              </p:cNvPr>
              <p:cNvCxnSpPr/>
              <p:nvPr/>
            </p:nvCxnSpPr>
            <p:spPr bwMode="auto">
              <a:xfrm>
                <a:off x="423863" y="2133600"/>
                <a:ext cx="642937" cy="1588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61C45FA8-F454-6348-B6B7-02E4958DDD55}"/>
                  </a:ext>
                </a:extLst>
              </p:cNvPr>
              <p:cNvCxnSpPr/>
              <p:nvPr/>
            </p:nvCxnSpPr>
            <p:spPr bwMode="auto">
              <a:xfrm>
                <a:off x="2209800" y="2085975"/>
                <a:ext cx="642938" cy="0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E25A36D-AD6F-3B41-B495-0BCAC0749FF7}"/>
                  </a:ext>
                </a:extLst>
              </p:cNvPr>
              <p:cNvSpPr/>
              <p:nvPr/>
            </p:nvSpPr>
            <p:spPr bwMode="auto">
              <a:xfrm>
                <a:off x="1123950" y="1619250"/>
                <a:ext cx="971550" cy="97155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62807758-4714-8749-926C-672C9F6ABCD3}"/>
                  </a:ext>
                </a:extLst>
              </p:cNvPr>
              <p:cNvCxnSpPr/>
              <p:nvPr/>
            </p:nvCxnSpPr>
            <p:spPr bwMode="auto">
              <a:xfrm flipV="1">
                <a:off x="3965575" y="2039938"/>
                <a:ext cx="887413" cy="14287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859BC2C-8107-C346-95F6-FE84BA01CE3F}"/>
                  </a:ext>
                </a:extLst>
              </p:cNvPr>
              <p:cNvSpPr/>
              <p:nvPr/>
            </p:nvSpPr>
            <p:spPr bwMode="auto">
              <a:xfrm>
                <a:off x="6724650" y="1524000"/>
                <a:ext cx="971550" cy="97155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22DE3F91-5F56-9D4A-89FF-93A16C6F6920}"/>
                  </a:ext>
                </a:extLst>
              </p:cNvPr>
              <p:cNvCxnSpPr/>
              <p:nvPr/>
            </p:nvCxnSpPr>
            <p:spPr bwMode="auto">
              <a:xfrm rot="16200000">
                <a:off x="1279525" y="1235075"/>
                <a:ext cx="642938" cy="1588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707E130E-6330-F74A-88BB-928E1BAD6B51}"/>
                  </a:ext>
                </a:extLst>
              </p:cNvPr>
              <p:cNvCxnSpPr/>
              <p:nvPr/>
            </p:nvCxnSpPr>
            <p:spPr bwMode="auto">
              <a:xfrm rot="16200000">
                <a:off x="3259138" y="1277938"/>
                <a:ext cx="642937" cy="1587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933" name="TextBox 17">
                <a:extLst>
                  <a:ext uri="{FF2B5EF4-FFF2-40B4-BE49-F238E27FC236}">
                    <a16:creationId xmlns:a16="http://schemas.microsoft.com/office/drawing/2014/main" id="{C41AC60D-A28E-6849-850A-BCAE22522D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1917055"/>
                <a:ext cx="889987" cy="369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sz="1800">
                    <a:solidFill>
                      <a:srgbClr val="C00000"/>
                    </a:solidFill>
                  </a:rPr>
                  <a:t>PHWR</a:t>
                </a:r>
              </a:p>
            </p:txBody>
          </p:sp>
          <p:sp>
            <p:nvSpPr>
              <p:cNvPr id="38934" name="TextBox 18">
                <a:extLst>
                  <a:ext uri="{FF2B5EF4-FFF2-40B4-BE49-F238E27FC236}">
                    <a16:creationId xmlns:a16="http://schemas.microsoft.com/office/drawing/2014/main" id="{0F6A0256-07B1-DC4B-B521-4DD2DB74DA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5475" y="1143189"/>
                <a:ext cx="739241" cy="3078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b="1">
                    <a:solidFill>
                      <a:srgbClr val="002060"/>
                    </a:solidFill>
                  </a:rPr>
                  <a:t>1 GWe</a:t>
                </a:r>
              </a:p>
            </p:txBody>
          </p:sp>
          <p:sp>
            <p:nvSpPr>
              <p:cNvPr id="38935" name="TextBox 19">
                <a:extLst>
                  <a:ext uri="{FF2B5EF4-FFF2-40B4-BE49-F238E27FC236}">
                    <a16:creationId xmlns:a16="http://schemas.microsoft.com/office/drawing/2014/main" id="{9CA36F79-3B70-4944-9D52-703579E40A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2296061"/>
                <a:ext cx="1011815" cy="523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b="1">
                    <a:solidFill>
                      <a:srgbClr val="C00000"/>
                    </a:solidFill>
                  </a:rPr>
                  <a:t>170 T </a:t>
                </a:r>
              </a:p>
              <a:p>
                <a:pPr eaLnBrk="1" hangingPunct="1"/>
                <a:r>
                  <a:rPr lang="en-IN" altLang="en-US" b="1">
                    <a:solidFill>
                      <a:srgbClr val="C00000"/>
                    </a:solidFill>
                  </a:rPr>
                  <a:t>N. U./year</a:t>
                </a:r>
              </a:p>
            </p:txBody>
          </p:sp>
          <p:sp>
            <p:nvSpPr>
              <p:cNvPr id="38936" name="TextBox 21">
                <a:extLst>
                  <a:ext uri="{FF2B5EF4-FFF2-40B4-BE49-F238E27FC236}">
                    <a16:creationId xmlns:a16="http://schemas.microsoft.com/office/drawing/2014/main" id="{E7ACF1FC-5A43-C14C-B0F3-5CBD168DA5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1800" y="1154305"/>
                <a:ext cx="443711" cy="3078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b="1">
                    <a:solidFill>
                      <a:srgbClr val="006600"/>
                    </a:solidFill>
                  </a:rPr>
                  <a:t>F.P</a:t>
                </a:r>
              </a:p>
            </p:txBody>
          </p:sp>
          <p:sp>
            <p:nvSpPr>
              <p:cNvPr id="38937" name="TextBox 22">
                <a:extLst>
                  <a:ext uri="{FF2B5EF4-FFF2-40B4-BE49-F238E27FC236}">
                    <a16:creationId xmlns:a16="http://schemas.microsoft.com/office/drawing/2014/main" id="{ECFD5806-278F-1F47-A3AB-1A2A644867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4800" y="1143189"/>
                <a:ext cx="1066318" cy="523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b="1">
                    <a:solidFill>
                      <a:srgbClr val="006600"/>
                    </a:solidFill>
                  </a:rPr>
                  <a:t>600 kg Pu</a:t>
                </a:r>
              </a:p>
              <a:p>
                <a:pPr eaLnBrk="1" hangingPunct="1"/>
                <a:r>
                  <a:rPr lang="en-IN" altLang="en-US" b="1">
                    <a:solidFill>
                      <a:srgbClr val="006600"/>
                    </a:solidFill>
                  </a:rPr>
                  <a:t>+D.U./year</a:t>
                </a:r>
              </a:p>
            </p:txBody>
          </p:sp>
          <p:sp>
            <p:nvSpPr>
              <p:cNvPr id="38938" name="TextBox 26">
                <a:extLst>
                  <a:ext uri="{FF2B5EF4-FFF2-40B4-BE49-F238E27FC236}">
                    <a16:creationId xmlns:a16="http://schemas.microsoft.com/office/drawing/2014/main" id="{60DB3459-1A32-BC47-9834-62434DDD2C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33600" y="2448507"/>
                <a:ext cx="1066800" cy="524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b="1">
                    <a:solidFill>
                      <a:srgbClr val="006600"/>
                    </a:solidFill>
                  </a:rPr>
                  <a:t>170 T/year</a:t>
                </a:r>
              </a:p>
              <a:p>
                <a:pPr eaLnBrk="1" hangingPunct="1"/>
                <a:r>
                  <a:rPr lang="en-IN" altLang="en-US" b="1">
                    <a:solidFill>
                      <a:srgbClr val="006600"/>
                    </a:solidFill>
                  </a:rPr>
                  <a:t>Spent fuel</a:t>
                </a:r>
              </a:p>
            </p:txBody>
          </p:sp>
          <p:sp>
            <p:nvSpPr>
              <p:cNvPr id="38939" name="TextBox 27">
                <a:extLst>
                  <a:ext uri="{FF2B5EF4-FFF2-40B4-BE49-F238E27FC236}">
                    <a16:creationId xmlns:a16="http://schemas.microsoft.com/office/drawing/2014/main" id="{F612D2CC-121D-C048-942E-C571691BD9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1216398"/>
                <a:ext cx="739241" cy="3078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b="1">
                    <a:solidFill>
                      <a:srgbClr val="006600"/>
                    </a:solidFill>
                  </a:rPr>
                  <a:t>1 GWe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63FB9ACE-66FE-044C-AC41-1145D88EB35C}"/>
                  </a:ext>
                </a:extLst>
              </p:cNvPr>
              <p:cNvCxnSpPr/>
              <p:nvPr/>
            </p:nvCxnSpPr>
            <p:spPr bwMode="auto">
              <a:xfrm rot="5400000" flipH="1" flipV="1">
                <a:off x="7031038" y="1349375"/>
                <a:ext cx="261938" cy="1587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941" name="TextBox 29">
                <a:extLst>
                  <a:ext uri="{FF2B5EF4-FFF2-40B4-BE49-F238E27FC236}">
                    <a16:creationId xmlns:a16="http://schemas.microsoft.com/office/drawing/2014/main" id="{26097B9F-64E4-4A4C-B8C2-EFA7123421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33219" y="1752943"/>
                <a:ext cx="886781" cy="584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>
                    <a:solidFill>
                      <a:srgbClr val="C00000"/>
                    </a:solidFill>
                  </a:rPr>
                  <a:t>   </a:t>
                </a:r>
                <a:r>
                  <a:rPr lang="en-IN" altLang="en-US" sz="1800">
                    <a:solidFill>
                      <a:srgbClr val="C00000"/>
                    </a:solidFill>
                  </a:rPr>
                  <a:t>FBR</a:t>
                </a:r>
              </a:p>
              <a:p>
                <a:pPr eaLnBrk="1" hangingPunct="1"/>
                <a:r>
                  <a:rPr lang="en-IN" altLang="en-US">
                    <a:solidFill>
                      <a:srgbClr val="C00000"/>
                    </a:solidFill>
                  </a:rPr>
                  <a:t>B.R.=1.2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6B519CC2-D47B-AC41-BEAF-4AE477C1DD5D}"/>
                  </a:ext>
                </a:extLst>
              </p:cNvPr>
              <p:cNvCxnSpPr/>
              <p:nvPr/>
            </p:nvCxnSpPr>
            <p:spPr bwMode="auto">
              <a:xfrm rot="21420000">
                <a:off x="6215063" y="2039938"/>
                <a:ext cx="414337" cy="19050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3BE5084-5EE5-FA4B-985B-167F244189EB}"/>
                  </a:ext>
                </a:extLst>
              </p:cNvPr>
              <p:cNvSpPr/>
              <p:nvPr/>
            </p:nvSpPr>
            <p:spPr bwMode="auto">
              <a:xfrm flipV="1">
                <a:off x="2895600" y="1600200"/>
                <a:ext cx="1476375" cy="900113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  <p:sp>
            <p:nvSpPr>
              <p:cNvPr id="33" name="Rounded Rectangle 32">
                <a:extLst>
                  <a:ext uri="{FF2B5EF4-FFF2-40B4-BE49-F238E27FC236}">
                    <a16:creationId xmlns:a16="http://schemas.microsoft.com/office/drawing/2014/main" id="{0FE6A810-575A-D245-9AD1-1D27818E2D48}"/>
                  </a:ext>
                </a:extLst>
              </p:cNvPr>
              <p:cNvSpPr/>
              <p:nvPr/>
            </p:nvSpPr>
            <p:spPr bwMode="auto">
              <a:xfrm>
                <a:off x="4911725" y="1752600"/>
                <a:ext cx="1260475" cy="611188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IN"/>
              </a:p>
            </p:txBody>
          </p:sp>
          <p:sp>
            <p:nvSpPr>
              <p:cNvPr id="38945" name="TextBox 68">
                <a:extLst>
                  <a:ext uri="{FF2B5EF4-FFF2-40B4-BE49-F238E27FC236}">
                    <a16:creationId xmlns:a16="http://schemas.microsoft.com/office/drawing/2014/main" id="{98234DE4-A5D7-8C47-B3BC-C5915963E3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3000" y="1777774"/>
                <a:ext cx="1219200" cy="584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sz="1600">
                    <a:solidFill>
                      <a:srgbClr val="C00000"/>
                    </a:solidFill>
                  </a:rPr>
                  <a:t>Fabrication</a:t>
                </a:r>
              </a:p>
              <a:p>
                <a:pPr eaLnBrk="1" hangingPunct="1"/>
                <a:r>
                  <a:rPr lang="en-IN" altLang="en-US" sz="1600">
                    <a:solidFill>
                      <a:srgbClr val="C00000"/>
                    </a:solidFill>
                  </a:rPr>
                  <a:t>   plant</a:t>
                </a:r>
              </a:p>
            </p:txBody>
          </p:sp>
          <p:sp>
            <p:nvSpPr>
              <p:cNvPr id="38946" name="TextBox 20">
                <a:extLst>
                  <a:ext uri="{FF2B5EF4-FFF2-40B4-BE49-F238E27FC236}">
                    <a16:creationId xmlns:a16="http://schemas.microsoft.com/office/drawing/2014/main" id="{3FECC66B-FD1D-474B-A15D-1FB160CF7F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600" y="1763125"/>
                <a:ext cx="1494320" cy="584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IN" altLang="en-US" sz="1600">
                    <a:solidFill>
                      <a:srgbClr val="C00000"/>
                    </a:solidFill>
                  </a:rPr>
                  <a:t>Reprocessing </a:t>
                </a:r>
              </a:p>
              <a:p>
                <a:pPr eaLnBrk="1" hangingPunct="1"/>
                <a:r>
                  <a:rPr lang="en-IN" altLang="en-US" sz="1600">
                    <a:solidFill>
                      <a:srgbClr val="C00000"/>
                    </a:solidFill>
                  </a:rPr>
                  <a:t>      plant</a:t>
                </a:r>
              </a:p>
            </p:txBody>
          </p: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1B040BDC-6AAD-7842-9D11-C57060D66055}"/>
                  </a:ext>
                </a:extLst>
              </p:cNvPr>
              <p:cNvCxnSpPr/>
              <p:nvPr/>
            </p:nvCxnSpPr>
            <p:spPr bwMode="auto">
              <a:xfrm rot="16200000">
                <a:off x="5468938" y="2682875"/>
                <a:ext cx="642938" cy="1587"/>
              </a:xfrm>
              <a:prstGeom prst="straightConnector1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1619629D-8A2F-9043-A6C7-192CF60AF253}"/>
                  </a:ext>
                </a:extLst>
              </p:cNvPr>
              <p:cNvCxnSpPr>
                <a:stCxn id="65" idx="2"/>
              </p:cNvCxnSpPr>
              <p:nvPr/>
            </p:nvCxnSpPr>
            <p:spPr bwMode="auto">
              <a:xfrm rot="10800000">
                <a:off x="5791200" y="3006725"/>
                <a:ext cx="762000" cy="2063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CB4A37C3-4E73-A245-A181-3F5D5F3B35D4}"/>
                </a:ext>
              </a:extLst>
            </p:cNvPr>
            <p:cNvCxnSpPr/>
            <p:nvPr/>
          </p:nvCxnSpPr>
          <p:spPr bwMode="auto">
            <a:xfrm rot="16200000" flipH="1">
              <a:off x="7031831" y="2534444"/>
              <a:ext cx="263525" cy="1588"/>
            </a:xfrm>
            <a:prstGeom prst="straightConnector1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548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oup 2">
            <a:extLst>
              <a:ext uri="{FF2B5EF4-FFF2-40B4-BE49-F238E27FC236}">
                <a16:creationId xmlns:a16="http://schemas.microsoft.com/office/drawing/2014/main" id="{C5DCF1B1-876B-DC41-9CA5-AF5C74401C5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270" y="613432"/>
            <a:ext cx="5943600" cy="4308475"/>
            <a:chOff x="1008" y="803"/>
            <a:chExt cx="3744" cy="2714"/>
          </a:xfrm>
        </p:grpSpPr>
        <p:sp>
          <p:nvSpPr>
            <p:cNvPr id="34850" name="AutoShape 4">
              <a:extLst>
                <a:ext uri="{FF2B5EF4-FFF2-40B4-BE49-F238E27FC236}">
                  <a16:creationId xmlns:a16="http://schemas.microsoft.com/office/drawing/2014/main" id="{5F5317B8-0C98-7448-A17D-D0F25B20276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08" y="803"/>
              <a:ext cx="3744" cy="2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1" name="Rectangle 4">
              <a:extLst>
                <a:ext uri="{FF2B5EF4-FFF2-40B4-BE49-F238E27FC236}">
                  <a16:creationId xmlns:a16="http://schemas.microsoft.com/office/drawing/2014/main" id="{382D6862-444B-A744-B4CC-BDE2CEF44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" y="805"/>
              <a:ext cx="3736" cy="27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2" name="Rectangle 5">
              <a:extLst>
                <a:ext uri="{FF2B5EF4-FFF2-40B4-BE49-F238E27FC236}">
                  <a16:creationId xmlns:a16="http://schemas.microsoft.com/office/drawing/2014/main" id="{F347BDB7-E276-2543-9544-1F0ED4C3D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" y="867"/>
              <a:ext cx="3087" cy="227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3" name="Rectangle 9">
              <a:extLst>
                <a:ext uri="{FF2B5EF4-FFF2-40B4-BE49-F238E27FC236}">
                  <a16:creationId xmlns:a16="http://schemas.microsoft.com/office/drawing/2014/main" id="{297FA62F-9763-4B44-B1EE-84A326E16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865"/>
              <a:ext cx="5" cy="2278"/>
            </a:xfrm>
            <a:prstGeom prst="rect">
              <a:avLst/>
            </a:prstGeom>
            <a:solidFill>
              <a:srgbClr val="868686"/>
            </a:solidFill>
            <a:ln w="4">
              <a:solidFill>
                <a:srgbClr val="868686"/>
              </a:solidFill>
              <a:bevel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4" name="Freeform 10">
              <a:extLst>
                <a:ext uri="{FF2B5EF4-FFF2-40B4-BE49-F238E27FC236}">
                  <a16:creationId xmlns:a16="http://schemas.microsoft.com/office/drawing/2014/main" id="{0F478CA9-F31B-8142-8B60-EB005B14CF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72" y="863"/>
              <a:ext cx="25" cy="2282"/>
            </a:xfrm>
            <a:custGeom>
              <a:avLst/>
              <a:gdLst>
                <a:gd name="T0" fmla="*/ 0 w 25"/>
                <a:gd name="T1" fmla="*/ 2278 h 2282"/>
                <a:gd name="T2" fmla="*/ 25 w 25"/>
                <a:gd name="T3" fmla="*/ 2278 h 2282"/>
                <a:gd name="T4" fmla="*/ 25 w 25"/>
                <a:gd name="T5" fmla="*/ 2282 h 2282"/>
                <a:gd name="T6" fmla="*/ 0 w 25"/>
                <a:gd name="T7" fmla="*/ 2282 h 2282"/>
                <a:gd name="T8" fmla="*/ 0 w 25"/>
                <a:gd name="T9" fmla="*/ 2278 h 2282"/>
                <a:gd name="T10" fmla="*/ 0 w 25"/>
                <a:gd name="T11" fmla="*/ 1995 h 2282"/>
                <a:gd name="T12" fmla="*/ 25 w 25"/>
                <a:gd name="T13" fmla="*/ 1995 h 2282"/>
                <a:gd name="T14" fmla="*/ 25 w 25"/>
                <a:gd name="T15" fmla="*/ 1999 h 2282"/>
                <a:gd name="T16" fmla="*/ 0 w 25"/>
                <a:gd name="T17" fmla="*/ 1999 h 2282"/>
                <a:gd name="T18" fmla="*/ 0 w 25"/>
                <a:gd name="T19" fmla="*/ 1995 h 2282"/>
                <a:gd name="T20" fmla="*/ 0 w 25"/>
                <a:gd name="T21" fmla="*/ 1708 h 2282"/>
                <a:gd name="T22" fmla="*/ 25 w 25"/>
                <a:gd name="T23" fmla="*/ 1708 h 2282"/>
                <a:gd name="T24" fmla="*/ 25 w 25"/>
                <a:gd name="T25" fmla="*/ 1712 h 2282"/>
                <a:gd name="T26" fmla="*/ 0 w 25"/>
                <a:gd name="T27" fmla="*/ 1712 h 2282"/>
                <a:gd name="T28" fmla="*/ 0 w 25"/>
                <a:gd name="T29" fmla="*/ 1708 h 2282"/>
                <a:gd name="T30" fmla="*/ 0 w 25"/>
                <a:gd name="T31" fmla="*/ 1424 h 2282"/>
                <a:gd name="T32" fmla="*/ 25 w 25"/>
                <a:gd name="T33" fmla="*/ 1424 h 2282"/>
                <a:gd name="T34" fmla="*/ 25 w 25"/>
                <a:gd name="T35" fmla="*/ 1428 h 2282"/>
                <a:gd name="T36" fmla="*/ 0 w 25"/>
                <a:gd name="T37" fmla="*/ 1428 h 2282"/>
                <a:gd name="T38" fmla="*/ 0 w 25"/>
                <a:gd name="T39" fmla="*/ 1424 h 2282"/>
                <a:gd name="T40" fmla="*/ 0 w 25"/>
                <a:gd name="T41" fmla="*/ 1137 h 2282"/>
                <a:gd name="T42" fmla="*/ 25 w 25"/>
                <a:gd name="T43" fmla="*/ 1137 h 2282"/>
                <a:gd name="T44" fmla="*/ 25 w 25"/>
                <a:gd name="T45" fmla="*/ 1141 h 2282"/>
                <a:gd name="T46" fmla="*/ 0 w 25"/>
                <a:gd name="T47" fmla="*/ 1141 h 2282"/>
                <a:gd name="T48" fmla="*/ 0 w 25"/>
                <a:gd name="T49" fmla="*/ 1137 h 2282"/>
                <a:gd name="T50" fmla="*/ 0 w 25"/>
                <a:gd name="T51" fmla="*/ 854 h 2282"/>
                <a:gd name="T52" fmla="*/ 25 w 25"/>
                <a:gd name="T53" fmla="*/ 854 h 2282"/>
                <a:gd name="T54" fmla="*/ 25 w 25"/>
                <a:gd name="T55" fmla="*/ 858 h 2282"/>
                <a:gd name="T56" fmla="*/ 0 w 25"/>
                <a:gd name="T57" fmla="*/ 858 h 2282"/>
                <a:gd name="T58" fmla="*/ 0 w 25"/>
                <a:gd name="T59" fmla="*/ 854 h 2282"/>
                <a:gd name="T60" fmla="*/ 0 w 25"/>
                <a:gd name="T61" fmla="*/ 570 h 2282"/>
                <a:gd name="T62" fmla="*/ 25 w 25"/>
                <a:gd name="T63" fmla="*/ 570 h 2282"/>
                <a:gd name="T64" fmla="*/ 25 w 25"/>
                <a:gd name="T65" fmla="*/ 574 h 2282"/>
                <a:gd name="T66" fmla="*/ 0 w 25"/>
                <a:gd name="T67" fmla="*/ 574 h 2282"/>
                <a:gd name="T68" fmla="*/ 0 w 25"/>
                <a:gd name="T69" fmla="*/ 570 h 2282"/>
                <a:gd name="T70" fmla="*/ 0 w 25"/>
                <a:gd name="T71" fmla="*/ 283 h 2282"/>
                <a:gd name="T72" fmla="*/ 25 w 25"/>
                <a:gd name="T73" fmla="*/ 283 h 2282"/>
                <a:gd name="T74" fmla="*/ 25 w 25"/>
                <a:gd name="T75" fmla="*/ 287 h 2282"/>
                <a:gd name="T76" fmla="*/ 0 w 25"/>
                <a:gd name="T77" fmla="*/ 287 h 2282"/>
                <a:gd name="T78" fmla="*/ 0 w 25"/>
                <a:gd name="T79" fmla="*/ 283 h 2282"/>
                <a:gd name="T80" fmla="*/ 0 w 25"/>
                <a:gd name="T81" fmla="*/ 0 h 2282"/>
                <a:gd name="T82" fmla="*/ 25 w 25"/>
                <a:gd name="T83" fmla="*/ 0 h 2282"/>
                <a:gd name="T84" fmla="*/ 25 w 25"/>
                <a:gd name="T85" fmla="*/ 4 h 2282"/>
                <a:gd name="T86" fmla="*/ 0 w 25"/>
                <a:gd name="T87" fmla="*/ 4 h 2282"/>
                <a:gd name="T88" fmla="*/ 0 w 25"/>
                <a:gd name="T89" fmla="*/ 0 h 228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5"/>
                <a:gd name="T136" fmla="*/ 0 h 2282"/>
                <a:gd name="T137" fmla="*/ 25 w 25"/>
                <a:gd name="T138" fmla="*/ 2282 h 228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5" h="2282">
                  <a:moveTo>
                    <a:pt x="0" y="2278"/>
                  </a:moveTo>
                  <a:lnTo>
                    <a:pt x="25" y="2278"/>
                  </a:lnTo>
                  <a:lnTo>
                    <a:pt x="25" y="2282"/>
                  </a:lnTo>
                  <a:lnTo>
                    <a:pt x="0" y="2282"/>
                  </a:lnTo>
                  <a:lnTo>
                    <a:pt x="0" y="2278"/>
                  </a:lnTo>
                  <a:close/>
                  <a:moveTo>
                    <a:pt x="0" y="1995"/>
                  </a:moveTo>
                  <a:lnTo>
                    <a:pt x="25" y="1995"/>
                  </a:lnTo>
                  <a:lnTo>
                    <a:pt x="25" y="1999"/>
                  </a:lnTo>
                  <a:lnTo>
                    <a:pt x="0" y="1999"/>
                  </a:lnTo>
                  <a:lnTo>
                    <a:pt x="0" y="1995"/>
                  </a:lnTo>
                  <a:close/>
                  <a:moveTo>
                    <a:pt x="0" y="1708"/>
                  </a:moveTo>
                  <a:lnTo>
                    <a:pt x="25" y="1708"/>
                  </a:lnTo>
                  <a:lnTo>
                    <a:pt x="25" y="1712"/>
                  </a:lnTo>
                  <a:lnTo>
                    <a:pt x="0" y="1712"/>
                  </a:lnTo>
                  <a:lnTo>
                    <a:pt x="0" y="1708"/>
                  </a:lnTo>
                  <a:close/>
                  <a:moveTo>
                    <a:pt x="0" y="1424"/>
                  </a:moveTo>
                  <a:lnTo>
                    <a:pt x="25" y="1424"/>
                  </a:lnTo>
                  <a:lnTo>
                    <a:pt x="25" y="1428"/>
                  </a:lnTo>
                  <a:lnTo>
                    <a:pt x="0" y="1428"/>
                  </a:lnTo>
                  <a:lnTo>
                    <a:pt x="0" y="1424"/>
                  </a:lnTo>
                  <a:close/>
                  <a:moveTo>
                    <a:pt x="0" y="1137"/>
                  </a:moveTo>
                  <a:lnTo>
                    <a:pt x="25" y="1137"/>
                  </a:lnTo>
                  <a:lnTo>
                    <a:pt x="25" y="1141"/>
                  </a:lnTo>
                  <a:lnTo>
                    <a:pt x="0" y="1141"/>
                  </a:lnTo>
                  <a:lnTo>
                    <a:pt x="0" y="1137"/>
                  </a:lnTo>
                  <a:close/>
                  <a:moveTo>
                    <a:pt x="0" y="854"/>
                  </a:moveTo>
                  <a:lnTo>
                    <a:pt x="25" y="854"/>
                  </a:lnTo>
                  <a:lnTo>
                    <a:pt x="25" y="858"/>
                  </a:lnTo>
                  <a:lnTo>
                    <a:pt x="0" y="858"/>
                  </a:lnTo>
                  <a:lnTo>
                    <a:pt x="0" y="854"/>
                  </a:lnTo>
                  <a:close/>
                  <a:moveTo>
                    <a:pt x="0" y="570"/>
                  </a:moveTo>
                  <a:lnTo>
                    <a:pt x="25" y="570"/>
                  </a:lnTo>
                  <a:lnTo>
                    <a:pt x="25" y="574"/>
                  </a:lnTo>
                  <a:lnTo>
                    <a:pt x="0" y="574"/>
                  </a:lnTo>
                  <a:lnTo>
                    <a:pt x="0" y="570"/>
                  </a:lnTo>
                  <a:close/>
                  <a:moveTo>
                    <a:pt x="0" y="283"/>
                  </a:moveTo>
                  <a:lnTo>
                    <a:pt x="25" y="283"/>
                  </a:lnTo>
                  <a:lnTo>
                    <a:pt x="25" y="287"/>
                  </a:lnTo>
                  <a:lnTo>
                    <a:pt x="0" y="287"/>
                  </a:lnTo>
                  <a:lnTo>
                    <a:pt x="0" y="283"/>
                  </a:lnTo>
                  <a:close/>
                  <a:moveTo>
                    <a:pt x="0" y="0"/>
                  </a:moveTo>
                  <a:lnTo>
                    <a:pt x="25" y="0"/>
                  </a:lnTo>
                  <a:lnTo>
                    <a:pt x="2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4">
              <a:solidFill>
                <a:srgbClr val="868686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5" name="Rectangle 11">
              <a:extLst>
                <a:ext uri="{FF2B5EF4-FFF2-40B4-BE49-F238E27FC236}">
                  <a16:creationId xmlns:a16="http://schemas.microsoft.com/office/drawing/2014/main" id="{453CE3EA-541E-8D46-9F87-6923089A9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3141"/>
              <a:ext cx="3091" cy="4"/>
            </a:xfrm>
            <a:prstGeom prst="rect">
              <a:avLst/>
            </a:prstGeom>
            <a:solidFill>
              <a:srgbClr val="868686"/>
            </a:solidFill>
            <a:ln w="4">
              <a:solidFill>
                <a:srgbClr val="868686"/>
              </a:solidFill>
              <a:bevel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6" name="Freeform 12">
              <a:extLst>
                <a:ext uri="{FF2B5EF4-FFF2-40B4-BE49-F238E27FC236}">
                  <a16:creationId xmlns:a16="http://schemas.microsoft.com/office/drawing/2014/main" id="{6B1ECF4A-83D9-E448-B808-94A9973168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94" y="3143"/>
              <a:ext cx="3096" cy="25"/>
            </a:xfrm>
            <a:custGeom>
              <a:avLst/>
              <a:gdLst>
                <a:gd name="T0" fmla="*/ 5 w 3096"/>
                <a:gd name="T1" fmla="*/ 0 h 25"/>
                <a:gd name="T2" fmla="*/ 5 w 3096"/>
                <a:gd name="T3" fmla="*/ 25 h 25"/>
                <a:gd name="T4" fmla="*/ 0 w 3096"/>
                <a:gd name="T5" fmla="*/ 25 h 25"/>
                <a:gd name="T6" fmla="*/ 0 w 3096"/>
                <a:gd name="T7" fmla="*/ 0 h 25"/>
                <a:gd name="T8" fmla="*/ 5 w 3096"/>
                <a:gd name="T9" fmla="*/ 0 h 25"/>
                <a:gd name="T10" fmla="*/ 518 w 3096"/>
                <a:gd name="T11" fmla="*/ 0 h 25"/>
                <a:gd name="T12" fmla="*/ 518 w 3096"/>
                <a:gd name="T13" fmla="*/ 25 h 25"/>
                <a:gd name="T14" fmla="*/ 514 w 3096"/>
                <a:gd name="T15" fmla="*/ 25 h 25"/>
                <a:gd name="T16" fmla="*/ 514 w 3096"/>
                <a:gd name="T17" fmla="*/ 0 h 25"/>
                <a:gd name="T18" fmla="*/ 518 w 3096"/>
                <a:gd name="T19" fmla="*/ 0 h 25"/>
                <a:gd name="T20" fmla="*/ 1035 w 3096"/>
                <a:gd name="T21" fmla="*/ 0 h 25"/>
                <a:gd name="T22" fmla="*/ 1035 w 3096"/>
                <a:gd name="T23" fmla="*/ 25 h 25"/>
                <a:gd name="T24" fmla="*/ 1031 w 3096"/>
                <a:gd name="T25" fmla="*/ 25 h 25"/>
                <a:gd name="T26" fmla="*/ 1031 w 3096"/>
                <a:gd name="T27" fmla="*/ 0 h 25"/>
                <a:gd name="T28" fmla="*/ 1035 w 3096"/>
                <a:gd name="T29" fmla="*/ 0 h 25"/>
                <a:gd name="T30" fmla="*/ 1548 w 3096"/>
                <a:gd name="T31" fmla="*/ 0 h 25"/>
                <a:gd name="T32" fmla="*/ 1548 w 3096"/>
                <a:gd name="T33" fmla="*/ 25 h 25"/>
                <a:gd name="T34" fmla="*/ 1544 w 3096"/>
                <a:gd name="T35" fmla="*/ 25 h 25"/>
                <a:gd name="T36" fmla="*/ 1544 w 3096"/>
                <a:gd name="T37" fmla="*/ 0 h 25"/>
                <a:gd name="T38" fmla="*/ 1548 w 3096"/>
                <a:gd name="T39" fmla="*/ 0 h 25"/>
                <a:gd name="T40" fmla="*/ 2065 w 3096"/>
                <a:gd name="T41" fmla="*/ 0 h 25"/>
                <a:gd name="T42" fmla="*/ 2065 w 3096"/>
                <a:gd name="T43" fmla="*/ 25 h 25"/>
                <a:gd name="T44" fmla="*/ 2061 w 3096"/>
                <a:gd name="T45" fmla="*/ 25 h 25"/>
                <a:gd name="T46" fmla="*/ 2061 w 3096"/>
                <a:gd name="T47" fmla="*/ 0 h 25"/>
                <a:gd name="T48" fmla="*/ 2065 w 3096"/>
                <a:gd name="T49" fmla="*/ 0 h 25"/>
                <a:gd name="T50" fmla="*/ 2579 w 3096"/>
                <a:gd name="T51" fmla="*/ 0 h 25"/>
                <a:gd name="T52" fmla="*/ 2579 w 3096"/>
                <a:gd name="T53" fmla="*/ 25 h 25"/>
                <a:gd name="T54" fmla="*/ 2574 w 3096"/>
                <a:gd name="T55" fmla="*/ 25 h 25"/>
                <a:gd name="T56" fmla="*/ 2574 w 3096"/>
                <a:gd name="T57" fmla="*/ 0 h 25"/>
                <a:gd name="T58" fmla="*/ 2579 w 3096"/>
                <a:gd name="T59" fmla="*/ 0 h 25"/>
                <a:gd name="T60" fmla="*/ 3096 w 3096"/>
                <a:gd name="T61" fmla="*/ 0 h 25"/>
                <a:gd name="T62" fmla="*/ 3096 w 3096"/>
                <a:gd name="T63" fmla="*/ 25 h 25"/>
                <a:gd name="T64" fmla="*/ 3092 w 3096"/>
                <a:gd name="T65" fmla="*/ 25 h 25"/>
                <a:gd name="T66" fmla="*/ 3092 w 3096"/>
                <a:gd name="T67" fmla="*/ 0 h 25"/>
                <a:gd name="T68" fmla="*/ 3096 w 3096"/>
                <a:gd name="T69" fmla="*/ 0 h 2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96"/>
                <a:gd name="T106" fmla="*/ 0 h 25"/>
                <a:gd name="T107" fmla="*/ 3096 w 3096"/>
                <a:gd name="T108" fmla="*/ 25 h 2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96" h="25">
                  <a:moveTo>
                    <a:pt x="5" y="0"/>
                  </a:moveTo>
                  <a:lnTo>
                    <a:pt x="5" y="25"/>
                  </a:lnTo>
                  <a:lnTo>
                    <a:pt x="0" y="25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518" y="0"/>
                  </a:moveTo>
                  <a:lnTo>
                    <a:pt x="518" y="25"/>
                  </a:lnTo>
                  <a:lnTo>
                    <a:pt x="514" y="25"/>
                  </a:lnTo>
                  <a:lnTo>
                    <a:pt x="514" y="0"/>
                  </a:lnTo>
                  <a:lnTo>
                    <a:pt x="518" y="0"/>
                  </a:lnTo>
                  <a:close/>
                  <a:moveTo>
                    <a:pt x="1035" y="0"/>
                  </a:moveTo>
                  <a:lnTo>
                    <a:pt x="1035" y="25"/>
                  </a:lnTo>
                  <a:lnTo>
                    <a:pt x="1031" y="25"/>
                  </a:lnTo>
                  <a:lnTo>
                    <a:pt x="1031" y="0"/>
                  </a:lnTo>
                  <a:lnTo>
                    <a:pt x="1035" y="0"/>
                  </a:lnTo>
                  <a:close/>
                  <a:moveTo>
                    <a:pt x="1548" y="0"/>
                  </a:moveTo>
                  <a:lnTo>
                    <a:pt x="1548" y="25"/>
                  </a:lnTo>
                  <a:lnTo>
                    <a:pt x="1544" y="25"/>
                  </a:lnTo>
                  <a:lnTo>
                    <a:pt x="1544" y="0"/>
                  </a:lnTo>
                  <a:lnTo>
                    <a:pt x="1548" y="0"/>
                  </a:lnTo>
                  <a:close/>
                  <a:moveTo>
                    <a:pt x="2065" y="0"/>
                  </a:moveTo>
                  <a:lnTo>
                    <a:pt x="2065" y="25"/>
                  </a:lnTo>
                  <a:lnTo>
                    <a:pt x="2061" y="25"/>
                  </a:lnTo>
                  <a:lnTo>
                    <a:pt x="2061" y="0"/>
                  </a:lnTo>
                  <a:lnTo>
                    <a:pt x="2065" y="0"/>
                  </a:lnTo>
                  <a:close/>
                  <a:moveTo>
                    <a:pt x="2579" y="0"/>
                  </a:moveTo>
                  <a:lnTo>
                    <a:pt x="2579" y="25"/>
                  </a:lnTo>
                  <a:lnTo>
                    <a:pt x="2574" y="25"/>
                  </a:lnTo>
                  <a:lnTo>
                    <a:pt x="2574" y="0"/>
                  </a:lnTo>
                  <a:lnTo>
                    <a:pt x="2579" y="0"/>
                  </a:lnTo>
                  <a:close/>
                  <a:moveTo>
                    <a:pt x="3096" y="0"/>
                  </a:moveTo>
                  <a:lnTo>
                    <a:pt x="3096" y="25"/>
                  </a:lnTo>
                  <a:lnTo>
                    <a:pt x="3092" y="25"/>
                  </a:lnTo>
                  <a:lnTo>
                    <a:pt x="3092" y="0"/>
                  </a:lnTo>
                  <a:lnTo>
                    <a:pt x="3096" y="0"/>
                  </a:lnTo>
                  <a:close/>
                </a:path>
              </a:pathLst>
            </a:custGeom>
            <a:solidFill>
              <a:srgbClr val="868686"/>
            </a:solidFill>
            <a:ln w="4">
              <a:solidFill>
                <a:srgbClr val="868686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7" name="Freeform 13">
              <a:extLst>
                <a:ext uri="{FF2B5EF4-FFF2-40B4-BE49-F238E27FC236}">
                  <a16:creationId xmlns:a16="http://schemas.microsoft.com/office/drawing/2014/main" id="{2A4E5C3F-2E0E-0443-AC1F-31B803142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0" y="871"/>
              <a:ext cx="374" cy="16"/>
            </a:xfrm>
            <a:custGeom>
              <a:avLst/>
              <a:gdLst>
                <a:gd name="T0" fmla="*/ 0 w 1457"/>
                <a:gd name="T1" fmla="*/ 0 h 65"/>
                <a:gd name="T2" fmla="*/ 0 w 1457"/>
                <a:gd name="T3" fmla="*/ 0 h 65"/>
                <a:gd name="T4" fmla="*/ 0 w 1457"/>
                <a:gd name="T5" fmla="*/ 0 h 65"/>
                <a:gd name="T6" fmla="*/ 0 w 1457"/>
                <a:gd name="T7" fmla="*/ 0 h 65"/>
                <a:gd name="T8" fmla="*/ 0 w 1457"/>
                <a:gd name="T9" fmla="*/ 0 h 65"/>
                <a:gd name="T10" fmla="*/ 0 w 1457"/>
                <a:gd name="T11" fmla="*/ 0 h 65"/>
                <a:gd name="T12" fmla="*/ 0 w 1457"/>
                <a:gd name="T13" fmla="*/ 0 h 65"/>
                <a:gd name="T14" fmla="*/ 0 w 1457"/>
                <a:gd name="T15" fmla="*/ 0 h 65"/>
                <a:gd name="T16" fmla="*/ 0 w 1457"/>
                <a:gd name="T17" fmla="*/ 0 h 65"/>
                <a:gd name="T18" fmla="*/ 0 w 1457"/>
                <a:gd name="T19" fmla="*/ 0 h 65"/>
                <a:gd name="T20" fmla="*/ 0 w 1457"/>
                <a:gd name="T21" fmla="*/ 0 h 65"/>
                <a:gd name="T22" fmla="*/ 0 w 1457"/>
                <a:gd name="T23" fmla="*/ 0 h 65"/>
                <a:gd name="T24" fmla="*/ 0 w 1457"/>
                <a:gd name="T25" fmla="*/ 0 h 65"/>
                <a:gd name="T26" fmla="*/ 0 w 1457"/>
                <a:gd name="T27" fmla="*/ 0 h 65"/>
                <a:gd name="T28" fmla="*/ 0 w 1457"/>
                <a:gd name="T29" fmla="*/ 0 h 65"/>
                <a:gd name="T30" fmla="*/ 0 w 1457"/>
                <a:gd name="T31" fmla="*/ 0 h 65"/>
                <a:gd name="T32" fmla="*/ 0 w 1457"/>
                <a:gd name="T33" fmla="*/ 0 h 65"/>
                <a:gd name="T34" fmla="*/ 0 w 1457"/>
                <a:gd name="T35" fmla="*/ 0 h 65"/>
                <a:gd name="T36" fmla="*/ 0 w 1457"/>
                <a:gd name="T37" fmla="*/ 0 h 65"/>
                <a:gd name="T38" fmla="*/ 0 w 1457"/>
                <a:gd name="T39" fmla="*/ 0 h 65"/>
                <a:gd name="T40" fmla="*/ 0 w 1457"/>
                <a:gd name="T41" fmla="*/ 0 h 65"/>
                <a:gd name="T42" fmla="*/ 0 w 1457"/>
                <a:gd name="T43" fmla="*/ 0 h 65"/>
                <a:gd name="T44" fmla="*/ 0 w 1457"/>
                <a:gd name="T45" fmla="*/ 0 h 6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57"/>
                <a:gd name="T70" fmla="*/ 0 h 65"/>
                <a:gd name="T71" fmla="*/ 1457 w 1457"/>
                <a:gd name="T72" fmla="*/ 65 h 6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57" h="65">
                  <a:moveTo>
                    <a:pt x="25" y="0"/>
                  </a:moveTo>
                  <a:lnTo>
                    <a:pt x="207" y="2"/>
                  </a:lnTo>
                  <a:lnTo>
                    <a:pt x="396" y="3"/>
                  </a:lnTo>
                  <a:lnTo>
                    <a:pt x="589" y="4"/>
                  </a:lnTo>
                  <a:lnTo>
                    <a:pt x="780" y="5"/>
                  </a:lnTo>
                  <a:lnTo>
                    <a:pt x="964" y="6"/>
                  </a:lnTo>
                  <a:lnTo>
                    <a:pt x="1138" y="8"/>
                  </a:lnTo>
                  <a:lnTo>
                    <a:pt x="1296" y="12"/>
                  </a:lnTo>
                  <a:lnTo>
                    <a:pt x="1367" y="14"/>
                  </a:lnTo>
                  <a:lnTo>
                    <a:pt x="1433" y="16"/>
                  </a:lnTo>
                  <a:cubicBezTo>
                    <a:pt x="1446" y="17"/>
                    <a:pt x="1457" y="28"/>
                    <a:pt x="1456" y="41"/>
                  </a:cubicBezTo>
                  <a:cubicBezTo>
                    <a:pt x="1456" y="54"/>
                    <a:pt x="1445" y="65"/>
                    <a:pt x="1432" y="64"/>
                  </a:cubicBezTo>
                  <a:lnTo>
                    <a:pt x="1366" y="62"/>
                  </a:lnTo>
                  <a:lnTo>
                    <a:pt x="1295" y="60"/>
                  </a:lnTo>
                  <a:lnTo>
                    <a:pt x="1137" y="56"/>
                  </a:lnTo>
                  <a:lnTo>
                    <a:pt x="963" y="54"/>
                  </a:lnTo>
                  <a:lnTo>
                    <a:pt x="779" y="53"/>
                  </a:lnTo>
                  <a:lnTo>
                    <a:pt x="588" y="52"/>
                  </a:lnTo>
                  <a:lnTo>
                    <a:pt x="395" y="51"/>
                  </a:lnTo>
                  <a:lnTo>
                    <a:pt x="206" y="50"/>
                  </a:lnTo>
                  <a:lnTo>
                    <a:pt x="24" y="48"/>
                  </a:lnTo>
                  <a:cubicBezTo>
                    <a:pt x="11" y="48"/>
                    <a:pt x="0" y="37"/>
                    <a:pt x="0" y="24"/>
                  </a:cubicBezTo>
                  <a:cubicBezTo>
                    <a:pt x="1" y="11"/>
                    <a:pt x="11" y="0"/>
                    <a:pt x="25" y="0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8" name="Freeform 14">
              <a:extLst>
                <a:ext uri="{FF2B5EF4-FFF2-40B4-BE49-F238E27FC236}">
                  <a16:creationId xmlns:a16="http://schemas.microsoft.com/office/drawing/2014/main" id="{B4CE9538-AA55-174E-9C2D-230DBCCE1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2" y="875"/>
              <a:ext cx="168" cy="25"/>
            </a:xfrm>
            <a:custGeom>
              <a:avLst/>
              <a:gdLst>
                <a:gd name="T0" fmla="*/ 0 w 658"/>
                <a:gd name="T1" fmla="*/ 0 h 98"/>
                <a:gd name="T2" fmla="*/ 0 w 658"/>
                <a:gd name="T3" fmla="*/ 0 h 98"/>
                <a:gd name="T4" fmla="*/ 0 w 658"/>
                <a:gd name="T5" fmla="*/ 0 h 98"/>
                <a:gd name="T6" fmla="*/ 0 w 658"/>
                <a:gd name="T7" fmla="*/ 0 h 98"/>
                <a:gd name="T8" fmla="*/ 0 w 658"/>
                <a:gd name="T9" fmla="*/ 0 h 98"/>
                <a:gd name="T10" fmla="*/ 0 w 658"/>
                <a:gd name="T11" fmla="*/ 0 h 98"/>
                <a:gd name="T12" fmla="*/ 0 w 658"/>
                <a:gd name="T13" fmla="*/ 0 h 98"/>
                <a:gd name="T14" fmla="*/ 0 w 658"/>
                <a:gd name="T15" fmla="*/ 0 h 98"/>
                <a:gd name="T16" fmla="*/ 0 w 658"/>
                <a:gd name="T17" fmla="*/ 0 h 98"/>
                <a:gd name="T18" fmla="*/ 0 w 658"/>
                <a:gd name="T19" fmla="*/ 0 h 98"/>
                <a:gd name="T20" fmla="*/ 0 w 658"/>
                <a:gd name="T21" fmla="*/ 0 h 98"/>
                <a:gd name="T22" fmla="*/ 0 w 658"/>
                <a:gd name="T23" fmla="*/ 0 h 98"/>
                <a:gd name="T24" fmla="*/ 0 w 658"/>
                <a:gd name="T25" fmla="*/ 0 h 98"/>
                <a:gd name="T26" fmla="*/ 0 w 658"/>
                <a:gd name="T27" fmla="*/ 0 h 98"/>
                <a:gd name="T28" fmla="*/ 0 w 658"/>
                <a:gd name="T29" fmla="*/ 0 h 98"/>
                <a:gd name="T30" fmla="*/ 0 w 658"/>
                <a:gd name="T31" fmla="*/ 0 h 98"/>
                <a:gd name="T32" fmla="*/ 0 w 658"/>
                <a:gd name="T33" fmla="*/ 0 h 98"/>
                <a:gd name="T34" fmla="*/ 0 w 658"/>
                <a:gd name="T35" fmla="*/ 0 h 98"/>
                <a:gd name="T36" fmla="*/ 0 w 658"/>
                <a:gd name="T37" fmla="*/ 0 h 98"/>
                <a:gd name="T38" fmla="*/ 0 w 658"/>
                <a:gd name="T39" fmla="*/ 0 h 98"/>
                <a:gd name="T40" fmla="*/ 0 w 658"/>
                <a:gd name="T41" fmla="*/ 0 h 98"/>
                <a:gd name="T42" fmla="*/ 0 w 658"/>
                <a:gd name="T43" fmla="*/ 0 h 98"/>
                <a:gd name="T44" fmla="*/ 0 w 658"/>
                <a:gd name="T45" fmla="*/ 0 h 98"/>
                <a:gd name="T46" fmla="*/ 0 w 658"/>
                <a:gd name="T47" fmla="*/ 0 h 98"/>
                <a:gd name="T48" fmla="*/ 0 w 658"/>
                <a:gd name="T49" fmla="*/ 0 h 9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58"/>
                <a:gd name="T76" fmla="*/ 0 h 98"/>
                <a:gd name="T77" fmla="*/ 658 w 658"/>
                <a:gd name="T78" fmla="*/ 98 h 9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58" h="98">
                  <a:moveTo>
                    <a:pt x="25" y="0"/>
                  </a:moveTo>
                  <a:lnTo>
                    <a:pt x="78" y="2"/>
                  </a:lnTo>
                  <a:lnTo>
                    <a:pt x="126" y="3"/>
                  </a:lnTo>
                  <a:lnTo>
                    <a:pt x="205" y="5"/>
                  </a:lnTo>
                  <a:lnTo>
                    <a:pt x="272" y="8"/>
                  </a:lnTo>
                  <a:lnTo>
                    <a:pt x="330" y="13"/>
                  </a:lnTo>
                  <a:lnTo>
                    <a:pt x="389" y="18"/>
                  </a:lnTo>
                  <a:lnTo>
                    <a:pt x="455" y="25"/>
                  </a:lnTo>
                  <a:lnTo>
                    <a:pt x="535" y="35"/>
                  </a:lnTo>
                  <a:lnTo>
                    <a:pt x="583" y="42"/>
                  </a:lnTo>
                  <a:lnTo>
                    <a:pt x="636" y="49"/>
                  </a:lnTo>
                  <a:cubicBezTo>
                    <a:pt x="649" y="50"/>
                    <a:pt x="658" y="62"/>
                    <a:pt x="656" y="76"/>
                  </a:cubicBezTo>
                  <a:cubicBezTo>
                    <a:pt x="655" y="89"/>
                    <a:pt x="642" y="98"/>
                    <a:pt x="629" y="96"/>
                  </a:cubicBezTo>
                  <a:lnTo>
                    <a:pt x="576" y="89"/>
                  </a:lnTo>
                  <a:lnTo>
                    <a:pt x="529" y="82"/>
                  </a:lnTo>
                  <a:lnTo>
                    <a:pt x="450" y="72"/>
                  </a:lnTo>
                  <a:lnTo>
                    <a:pt x="385" y="65"/>
                  </a:lnTo>
                  <a:lnTo>
                    <a:pt x="327" y="60"/>
                  </a:lnTo>
                  <a:lnTo>
                    <a:pt x="269" y="56"/>
                  </a:lnTo>
                  <a:lnTo>
                    <a:pt x="204" y="53"/>
                  </a:lnTo>
                  <a:lnTo>
                    <a:pt x="125" y="51"/>
                  </a:lnTo>
                  <a:lnTo>
                    <a:pt x="77" y="50"/>
                  </a:lnTo>
                  <a:lnTo>
                    <a:pt x="24" y="48"/>
                  </a:lnTo>
                  <a:cubicBezTo>
                    <a:pt x="10" y="48"/>
                    <a:pt x="0" y="37"/>
                    <a:pt x="0" y="24"/>
                  </a:cubicBezTo>
                  <a:cubicBezTo>
                    <a:pt x="1" y="10"/>
                    <a:pt x="12" y="0"/>
                    <a:pt x="25" y="0"/>
                  </a:cubicBezTo>
                  <a:close/>
                </a:path>
              </a:pathLst>
            </a:custGeom>
            <a:solidFill>
              <a:srgbClr val="4A7EBB"/>
            </a:solidFill>
            <a:ln w="4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Freeform 15">
              <a:extLst>
                <a:ext uri="{FF2B5EF4-FFF2-40B4-BE49-F238E27FC236}">
                  <a16:creationId xmlns:a16="http://schemas.microsoft.com/office/drawing/2014/main" id="{C76940BB-19A3-3C48-98B1-AA31822F2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7" y="887"/>
              <a:ext cx="371" cy="71"/>
            </a:xfrm>
            <a:custGeom>
              <a:avLst/>
              <a:gdLst>
                <a:gd name="T0" fmla="*/ 0 w 1444"/>
                <a:gd name="T1" fmla="*/ 0 h 276"/>
                <a:gd name="T2" fmla="*/ 0 w 1444"/>
                <a:gd name="T3" fmla="*/ 0 h 276"/>
                <a:gd name="T4" fmla="*/ 0 w 1444"/>
                <a:gd name="T5" fmla="*/ 0 h 276"/>
                <a:gd name="T6" fmla="*/ 0 w 1444"/>
                <a:gd name="T7" fmla="*/ 0 h 276"/>
                <a:gd name="T8" fmla="*/ 0 w 1444"/>
                <a:gd name="T9" fmla="*/ 0 h 276"/>
                <a:gd name="T10" fmla="*/ 0 w 1444"/>
                <a:gd name="T11" fmla="*/ 0 h 276"/>
                <a:gd name="T12" fmla="*/ 0 w 1444"/>
                <a:gd name="T13" fmla="*/ 0 h 276"/>
                <a:gd name="T14" fmla="*/ 0 w 1444"/>
                <a:gd name="T15" fmla="*/ 0 h 276"/>
                <a:gd name="T16" fmla="*/ 0 w 1444"/>
                <a:gd name="T17" fmla="*/ 0 h 276"/>
                <a:gd name="T18" fmla="*/ 0 w 1444"/>
                <a:gd name="T19" fmla="*/ 0 h 276"/>
                <a:gd name="T20" fmla="*/ 0 w 1444"/>
                <a:gd name="T21" fmla="*/ 0 h 276"/>
                <a:gd name="T22" fmla="*/ 0 w 1444"/>
                <a:gd name="T23" fmla="*/ 0 h 276"/>
                <a:gd name="T24" fmla="*/ 0 w 1444"/>
                <a:gd name="T25" fmla="*/ 0 h 276"/>
                <a:gd name="T26" fmla="*/ 0 w 1444"/>
                <a:gd name="T27" fmla="*/ 0 h 276"/>
                <a:gd name="T28" fmla="*/ 0 w 1444"/>
                <a:gd name="T29" fmla="*/ 0 h 276"/>
                <a:gd name="T30" fmla="*/ 0 w 1444"/>
                <a:gd name="T31" fmla="*/ 0 h 276"/>
                <a:gd name="T32" fmla="*/ 0 w 1444"/>
                <a:gd name="T33" fmla="*/ 0 h 276"/>
                <a:gd name="T34" fmla="*/ 0 w 1444"/>
                <a:gd name="T35" fmla="*/ 0 h 276"/>
                <a:gd name="T36" fmla="*/ 0 w 1444"/>
                <a:gd name="T37" fmla="*/ 0 h 276"/>
                <a:gd name="T38" fmla="*/ 0 w 1444"/>
                <a:gd name="T39" fmla="*/ 0 h 276"/>
                <a:gd name="T40" fmla="*/ 0 w 1444"/>
                <a:gd name="T41" fmla="*/ 0 h 276"/>
                <a:gd name="T42" fmla="*/ 0 w 1444"/>
                <a:gd name="T43" fmla="*/ 0 h 276"/>
                <a:gd name="T44" fmla="*/ 0 w 1444"/>
                <a:gd name="T45" fmla="*/ 0 h 276"/>
                <a:gd name="T46" fmla="*/ 0 w 1444"/>
                <a:gd name="T47" fmla="*/ 0 h 276"/>
                <a:gd name="T48" fmla="*/ 0 w 1444"/>
                <a:gd name="T49" fmla="*/ 0 h 276"/>
                <a:gd name="T50" fmla="*/ 0 w 1444"/>
                <a:gd name="T51" fmla="*/ 0 h 276"/>
                <a:gd name="T52" fmla="*/ 0 w 1444"/>
                <a:gd name="T53" fmla="*/ 0 h 276"/>
                <a:gd name="T54" fmla="*/ 0 w 1444"/>
                <a:gd name="T55" fmla="*/ 0 h 276"/>
                <a:gd name="T56" fmla="*/ 0 w 1444"/>
                <a:gd name="T57" fmla="*/ 0 h 2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4"/>
                <a:gd name="T88" fmla="*/ 0 h 276"/>
                <a:gd name="T89" fmla="*/ 1444 w 1444"/>
                <a:gd name="T90" fmla="*/ 276 h 27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4" h="276">
                  <a:moveTo>
                    <a:pt x="29" y="2"/>
                  </a:moveTo>
                  <a:lnTo>
                    <a:pt x="96" y="11"/>
                  </a:lnTo>
                  <a:lnTo>
                    <a:pt x="170" y="20"/>
                  </a:lnTo>
                  <a:lnTo>
                    <a:pt x="251" y="30"/>
                  </a:lnTo>
                  <a:lnTo>
                    <a:pt x="339" y="41"/>
                  </a:lnTo>
                  <a:lnTo>
                    <a:pt x="527" y="64"/>
                  </a:lnTo>
                  <a:lnTo>
                    <a:pt x="725" y="90"/>
                  </a:lnTo>
                  <a:lnTo>
                    <a:pt x="923" y="119"/>
                  </a:lnTo>
                  <a:lnTo>
                    <a:pt x="1111" y="151"/>
                  </a:lnTo>
                  <a:lnTo>
                    <a:pt x="1199" y="168"/>
                  </a:lnTo>
                  <a:lnTo>
                    <a:pt x="1282" y="187"/>
                  </a:lnTo>
                  <a:lnTo>
                    <a:pt x="1356" y="206"/>
                  </a:lnTo>
                  <a:lnTo>
                    <a:pt x="1424" y="226"/>
                  </a:lnTo>
                  <a:cubicBezTo>
                    <a:pt x="1437" y="230"/>
                    <a:pt x="1444" y="244"/>
                    <a:pt x="1440" y="256"/>
                  </a:cubicBezTo>
                  <a:cubicBezTo>
                    <a:pt x="1437" y="269"/>
                    <a:pt x="1423" y="276"/>
                    <a:pt x="1411" y="272"/>
                  </a:cubicBezTo>
                  <a:lnTo>
                    <a:pt x="1345" y="253"/>
                  </a:lnTo>
                  <a:lnTo>
                    <a:pt x="1271" y="234"/>
                  </a:lnTo>
                  <a:lnTo>
                    <a:pt x="1190" y="215"/>
                  </a:lnTo>
                  <a:lnTo>
                    <a:pt x="1103" y="198"/>
                  </a:lnTo>
                  <a:lnTo>
                    <a:pt x="916" y="166"/>
                  </a:lnTo>
                  <a:lnTo>
                    <a:pt x="718" y="137"/>
                  </a:lnTo>
                  <a:lnTo>
                    <a:pt x="522" y="111"/>
                  </a:lnTo>
                  <a:lnTo>
                    <a:pt x="333" y="88"/>
                  </a:lnTo>
                  <a:lnTo>
                    <a:pt x="246" y="77"/>
                  </a:lnTo>
                  <a:lnTo>
                    <a:pt x="165" y="67"/>
                  </a:lnTo>
                  <a:lnTo>
                    <a:pt x="89" y="58"/>
                  </a:lnTo>
                  <a:lnTo>
                    <a:pt x="22" y="49"/>
                  </a:lnTo>
                  <a:cubicBezTo>
                    <a:pt x="9" y="47"/>
                    <a:pt x="0" y="35"/>
                    <a:pt x="2" y="22"/>
                  </a:cubicBezTo>
                  <a:cubicBezTo>
                    <a:pt x="3" y="9"/>
                    <a:pt x="16" y="0"/>
                    <a:pt x="29" y="2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0" name="Freeform 16">
              <a:extLst>
                <a:ext uri="{FF2B5EF4-FFF2-40B4-BE49-F238E27FC236}">
                  <a16:creationId xmlns:a16="http://schemas.microsoft.com/office/drawing/2014/main" id="{7126E32D-8D78-354A-A2D0-033221DCB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944"/>
              <a:ext cx="170" cy="129"/>
            </a:xfrm>
            <a:custGeom>
              <a:avLst/>
              <a:gdLst>
                <a:gd name="T0" fmla="*/ 0 w 663"/>
                <a:gd name="T1" fmla="*/ 0 h 503"/>
                <a:gd name="T2" fmla="*/ 0 w 663"/>
                <a:gd name="T3" fmla="*/ 0 h 503"/>
                <a:gd name="T4" fmla="*/ 0 w 663"/>
                <a:gd name="T5" fmla="*/ 0 h 503"/>
                <a:gd name="T6" fmla="*/ 0 w 663"/>
                <a:gd name="T7" fmla="*/ 0 h 503"/>
                <a:gd name="T8" fmla="*/ 0 w 663"/>
                <a:gd name="T9" fmla="*/ 0 h 503"/>
                <a:gd name="T10" fmla="*/ 0 w 663"/>
                <a:gd name="T11" fmla="*/ 0 h 503"/>
                <a:gd name="T12" fmla="*/ 0 w 663"/>
                <a:gd name="T13" fmla="*/ 0 h 503"/>
                <a:gd name="T14" fmla="*/ 0 w 663"/>
                <a:gd name="T15" fmla="*/ 0 h 503"/>
                <a:gd name="T16" fmla="*/ 0 w 663"/>
                <a:gd name="T17" fmla="*/ 0 h 503"/>
                <a:gd name="T18" fmla="*/ 0 w 663"/>
                <a:gd name="T19" fmla="*/ 0 h 503"/>
                <a:gd name="T20" fmla="*/ 0 w 663"/>
                <a:gd name="T21" fmla="*/ 0 h 503"/>
                <a:gd name="T22" fmla="*/ 0 w 663"/>
                <a:gd name="T23" fmla="*/ 0 h 503"/>
                <a:gd name="T24" fmla="*/ 0 w 663"/>
                <a:gd name="T25" fmla="*/ 0 h 503"/>
                <a:gd name="T26" fmla="*/ 0 w 663"/>
                <a:gd name="T27" fmla="*/ 0 h 503"/>
                <a:gd name="T28" fmla="*/ 0 w 663"/>
                <a:gd name="T29" fmla="*/ 0 h 503"/>
                <a:gd name="T30" fmla="*/ 0 w 663"/>
                <a:gd name="T31" fmla="*/ 0 h 503"/>
                <a:gd name="T32" fmla="*/ 0 w 663"/>
                <a:gd name="T33" fmla="*/ 0 h 503"/>
                <a:gd name="T34" fmla="*/ 0 w 663"/>
                <a:gd name="T35" fmla="*/ 0 h 503"/>
                <a:gd name="T36" fmla="*/ 0 w 663"/>
                <a:gd name="T37" fmla="*/ 0 h 503"/>
                <a:gd name="T38" fmla="*/ 0 w 663"/>
                <a:gd name="T39" fmla="*/ 0 h 503"/>
                <a:gd name="T40" fmla="*/ 0 w 663"/>
                <a:gd name="T41" fmla="*/ 0 h 503"/>
                <a:gd name="T42" fmla="*/ 0 w 663"/>
                <a:gd name="T43" fmla="*/ 0 h 503"/>
                <a:gd name="T44" fmla="*/ 0 w 663"/>
                <a:gd name="T45" fmla="*/ 0 h 503"/>
                <a:gd name="T46" fmla="*/ 0 w 663"/>
                <a:gd name="T47" fmla="*/ 0 h 503"/>
                <a:gd name="T48" fmla="*/ 0 w 663"/>
                <a:gd name="T49" fmla="*/ 0 h 503"/>
                <a:gd name="T50" fmla="*/ 0 w 663"/>
                <a:gd name="T51" fmla="*/ 0 h 503"/>
                <a:gd name="T52" fmla="*/ 0 w 663"/>
                <a:gd name="T53" fmla="*/ 0 h 503"/>
                <a:gd name="T54" fmla="*/ 0 w 663"/>
                <a:gd name="T55" fmla="*/ 0 h 503"/>
                <a:gd name="T56" fmla="*/ 0 w 663"/>
                <a:gd name="T57" fmla="*/ 0 h 50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63"/>
                <a:gd name="T88" fmla="*/ 0 h 503"/>
                <a:gd name="T89" fmla="*/ 663 w 663"/>
                <a:gd name="T90" fmla="*/ 503 h 50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63" h="503">
                  <a:moveTo>
                    <a:pt x="36" y="5"/>
                  </a:moveTo>
                  <a:lnTo>
                    <a:pt x="95" y="27"/>
                  </a:lnTo>
                  <a:lnTo>
                    <a:pt x="147" y="52"/>
                  </a:lnTo>
                  <a:lnTo>
                    <a:pt x="192" y="78"/>
                  </a:lnTo>
                  <a:lnTo>
                    <a:pt x="231" y="105"/>
                  </a:lnTo>
                  <a:lnTo>
                    <a:pt x="295" y="162"/>
                  </a:lnTo>
                  <a:lnTo>
                    <a:pt x="349" y="221"/>
                  </a:lnTo>
                  <a:lnTo>
                    <a:pt x="403" y="283"/>
                  </a:lnTo>
                  <a:lnTo>
                    <a:pt x="463" y="341"/>
                  </a:lnTo>
                  <a:lnTo>
                    <a:pt x="499" y="370"/>
                  </a:lnTo>
                  <a:lnTo>
                    <a:pt x="540" y="399"/>
                  </a:lnTo>
                  <a:lnTo>
                    <a:pt x="589" y="427"/>
                  </a:lnTo>
                  <a:lnTo>
                    <a:pt x="646" y="454"/>
                  </a:lnTo>
                  <a:cubicBezTo>
                    <a:pt x="658" y="460"/>
                    <a:pt x="663" y="474"/>
                    <a:pt x="657" y="486"/>
                  </a:cubicBezTo>
                  <a:cubicBezTo>
                    <a:pt x="651" y="498"/>
                    <a:pt x="637" y="503"/>
                    <a:pt x="625" y="497"/>
                  </a:cubicBezTo>
                  <a:lnTo>
                    <a:pt x="566" y="468"/>
                  </a:lnTo>
                  <a:lnTo>
                    <a:pt x="513" y="438"/>
                  </a:lnTo>
                  <a:lnTo>
                    <a:pt x="468" y="407"/>
                  </a:lnTo>
                  <a:lnTo>
                    <a:pt x="430" y="376"/>
                  </a:lnTo>
                  <a:lnTo>
                    <a:pt x="366" y="314"/>
                  </a:lnTo>
                  <a:lnTo>
                    <a:pt x="314" y="253"/>
                  </a:lnTo>
                  <a:lnTo>
                    <a:pt x="264" y="197"/>
                  </a:lnTo>
                  <a:lnTo>
                    <a:pt x="204" y="144"/>
                  </a:lnTo>
                  <a:lnTo>
                    <a:pt x="167" y="119"/>
                  </a:lnTo>
                  <a:lnTo>
                    <a:pt x="126" y="95"/>
                  </a:lnTo>
                  <a:lnTo>
                    <a:pt x="78" y="72"/>
                  </a:lnTo>
                  <a:lnTo>
                    <a:pt x="19" y="50"/>
                  </a:lnTo>
                  <a:cubicBezTo>
                    <a:pt x="7" y="45"/>
                    <a:pt x="0" y="32"/>
                    <a:pt x="5" y="19"/>
                  </a:cubicBezTo>
                  <a:cubicBezTo>
                    <a:pt x="10" y="7"/>
                    <a:pt x="23" y="0"/>
                    <a:pt x="36" y="5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1" name="Freeform 17">
              <a:extLst>
                <a:ext uri="{FF2B5EF4-FFF2-40B4-BE49-F238E27FC236}">
                  <a16:creationId xmlns:a16="http://schemas.microsoft.com/office/drawing/2014/main" id="{840FF5BF-7E80-6040-92FE-3857C7468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1059"/>
              <a:ext cx="375" cy="125"/>
            </a:xfrm>
            <a:custGeom>
              <a:avLst/>
              <a:gdLst>
                <a:gd name="T0" fmla="*/ 0 w 1462"/>
                <a:gd name="T1" fmla="*/ 0 h 486"/>
                <a:gd name="T2" fmla="*/ 0 w 1462"/>
                <a:gd name="T3" fmla="*/ 0 h 486"/>
                <a:gd name="T4" fmla="*/ 0 w 1462"/>
                <a:gd name="T5" fmla="*/ 0 h 486"/>
                <a:gd name="T6" fmla="*/ 0 w 1462"/>
                <a:gd name="T7" fmla="*/ 0 h 486"/>
                <a:gd name="T8" fmla="*/ 0 w 1462"/>
                <a:gd name="T9" fmla="*/ 0 h 486"/>
                <a:gd name="T10" fmla="*/ 0 w 1462"/>
                <a:gd name="T11" fmla="*/ 0 h 486"/>
                <a:gd name="T12" fmla="*/ 0 w 1462"/>
                <a:gd name="T13" fmla="*/ 0 h 486"/>
                <a:gd name="T14" fmla="*/ 0 w 1462"/>
                <a:gd name="T15" fmla="*/ 0 h 486"/>
                <a:gd name="T16" fmla="*/ 0 w 1462"/>
                <a:gd name="T17" fmla="*/ 0 h 486"/>
                <a:gd name="T18" fmla="*/ 0 w 1462"/>
                <a:gd name="T19" fmla="*/ 0 h 486"/>
                <a:gd name="T20" fmla="*/ 0 w 1462"/>
                <a:gd name="T21" fmla="*/ 0 h 486"/>
                <a:gd name="T22" fmla="*/ 0 w 1462"/>
                <a:gd name="T23" fmla="*/ 0 h 486"/>
                <a:gd name="T24" fmla="*/ 0 w 1462"/>
                <a:gd name="T25" fmla="*/ 0 h 486"/>
                <a:gd name="T26" fmla="*/ 0 w 1462"/>
                <a:gd name="T27" fmla="*/ 0 h 486"/>
                <a:gd name="T28" fmla="*/ 0 w 1462"/>
                <a:gd name="T29" fmla="*/ 0 h 486"/>
                <a:gd name="T30" fmla="*/ 0 w 1462"/>
                <a:gd name="T31" fmla="*/ 0 h 486"/>
                <a:gd name="T32" fmla="*/ 0 w 1462"/>
                <a:gd name="T33" fmla="*/ 0 h 486"/>
                <a:gd name="T34" fmla="*/ 0 w 1462"/>
                <a:gd name="T35" fmla="*/ 0 h 486"/>
                <a:gd name="T36" fmla="*/ 0 w 1462"/>
                <a:gd name="T37" fmla="*/ 0 h 486"/>
                <a:gd name="T38" fmla="*/ 0 w 1462"/>
                <a:gd name="T39" fmla="*/ 0 h 486"/>
                <a:gd name="T40" fmla="*/ 0 w 1462"/>
                <a:gd name="T41" fmla="*/ 0 h 486"/>
                <a:gd name="T42" fmla="*/ 0 w 1462"/>
                <a:gd name="T43" fmla="*/ 0 h 486"/>
                <a:gd name="T44" fmla="*/ 0 w 1462"/>
                <a:gd name="T45" fmla="*/ 0 h 486"/>
                <a:gd name="T46" fmla="*/ 0 w 1462"/>
                <a:gd name="T47" fmla="*/ 0 h 486"/>
                <a:gd name="T48" fmla="*/ 0 w 1462"/>
                <a:gd name="T49" fmla="*/ 0 h 486"/>
                <a:gd name="T50" fmla="*/ 0 w 1462"/>
                <a:gd name="T51" fmla="*/ 0 h 486"/>
                <a:gd name="T52" fmla="*/ 0 w 1462"/>
                <a:gd name="T53" fmla="*/ 0 h 486"/>
                <a:gd name="T54" fmla="*/ 0 w 1462"/>
                <a:gd name="T55" fmla="*/ 0 h 486"/>
                <a:gd name="T56" fmla="*/ 0 w 1462"/>
                <a:gd name="T57" fmla="*/ 0 h 48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62"/>
                <a:gd name="T88" fmla="*/ 0 h 486"/>
                <a:gd name="T89" fmla="*/ 1462 w 1462"/>
                <a:gd name="T90" fmla="*/ 486 h 48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62" h="486">
                  <a:moveTo>
                    <a:pt x="37" y="5"/>
                  </a:moveTo>
                  <a:lnTo>
                    <a:pt x="105" y="33"/>
                  </a:lnTo>
                  <a:lnTo>
                    <a:pt x="179" y="61"/>
                  </a:lnTo>
                  <a:lnTo>
                    <a:pt x="261" y="90"/>
                  </a:lnTo>
                  <a:lnTo>
                    <a:pt x="350" y="120"/>
                  </a:lnTo>
                  <a:lnTo>
                    <a:pt x="540" y="180"/>
                  </a:lnTo>
                  <a:lnTo>
                    <a:pt x="738" y="239"/>
                  </a:lnTo>
                  <a:lnTo>
                    <a:pt x="938" y="296"/>
                  </a:lnTo>
                  <a:lnTo>
                    <a:pt x="1128" y="349"/>
                  </a:lnTo>
                  <a:lnTo>
                    <a:pt x="1216" y="374"/>
                  </a:lnTo>
                  <a:lnTo>
                    <a:pt x="1299" y="396"/>
                  </a:lnTo>
                  <a:lnTo>
                    <a:pt x="1375" y="417"/>
                  </a:lnTo>
                  <a:lnTo>
                    <a:pt x="1442" y="436"/>
                  </a:lnTo>
                  <a:cubicBezTo>
                    <a:pt x="1455" y="440"/>
                    <a:pt x="1462" y="453"/>
                    <a:pt x="1459" y="466"/>
                  </a:cubicBezTo>
                  <a:cubicBezTo>
                    <a:pt x="1455" y="479"/>
                    <a:pt x="1442" y="486"/>
                    <a:pt x="1429" y="483"/>
                  </a:cubicBezTo>
                  <a:lnTo>
                    <a:pt x="1362" y="464"/>
                  </a:lnTo>
                  <a:lnTo>
                    <a:pt x="1286" y="443"/>
                  </a:lnTo>
                  <a:lnTo>
                    <a:pt x="1203" y="421"/>
                  </a:lnTo>
                  <a:lnTo>
                    <a:pt x="1115" y="396"/>
                  </a:lnTo>
                  <a:lnTo>
                    <a:pt x="925" y="343"/>
                  </a:lnTo>
                  <a:lnTo>
                    <a:pt x="725" y="285"/>
                  </a:lnTo>
                  <a:lnTo>
                    <a:pt x="525" y="225"/>
                  </a:lnTo>
                  <a:lnTo>
                    <a:pt x="335" y="165"/>
                  </a:lnTo>
                  <a:lnTo>
                    <a:pt x="246" y="135"/>
                  </a:lnTo>
                  <a:lnTo>
                    <a:pt x="162" y="106"/>
                  </a:lnTo>
                  <a:lnTo>
                    <a:pt x="86" y="78"/>
                  </a:lnTo>
                  <a:lnTo>
                    <a:pt x="18" y="50"/>
                  </a:lnTo>
                  <a:cubicBezTo>
                    <a:pt x="6" y="45"/>
                    <a:pt x="0" y="31"/>
                    <a:pt x="5" y="18"/>
                  </a:cubicBezTo>
                  <a:cubicBezTo>
                    <a:pt x="10" y="6"/>
                    <a:pt x="24" y="0"/>
                    <a:pt x="37" y="5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2" name="Freeform 18">
              <a:extLst>
                <a:ext uri="{FF2B5EF4-FFF2-40B4-BE49-F238E27FC236}">
                  <a16:creationId xmlns:a16="http://schemas.microsoft.com/office/drawing/2014/main" id="{49C08104-044D-6848-9C91-49E4F6457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1170"/>
              <a:ext cx="169" cy="51"/>
            </a:xfrm>
            <a:custGeom>
              <a:avLst/>
              <a:gdLst>
                <a:gd name="T0" fmla="*/ 0 w 661"/>
                <a:gd name="T1" fmla="*/ 0 h 197"/>
                <a:gd name="T2" fmla="*/ 0 w 661"/>
                <a:gd name="T3" fmla="*/ 0 h 197"/>
                <a:gd name="T4" fmla="*/ 0 w 661"/>
                <a:gd name="T5" fmla="*/ 0 h 197"/>
                <a:gd name="T6" fmla="*/ 0 w 661"/>
                <a:gd name="T7" fmla="*/ 0 h 197"/>
                <a:gd name="T8" fmla="*/ 0 w 661"/>
                <a:gd name="T9" fmla="*/ 0 h 197"/>
                <a:gd name="T10" fmla="*/ 0 w 661"/>
                <a:gd name="T11" fmla="*/ 0 h 197"/>
                <a:gd name="T12" fmla="*/ 0 w 661"/>
                <a:gd name="T13" fmla="*/ 0 h 197"/>
                <a:gd name="T14" fmla="*/ 0 w 661"/>
                <a:gd name="T15" fmla="*/ 0 h 197"/>
                <a:gd name="T16" fmla="*/ 0 w 661"/>
                <a:gd name="T17" fmla="*/ 0 h 197"/>
                <a:gd name="T18" fmla="*/ 0 w 661"/>
                <a:gd name="T19" fmla="*/ 0 h 197"/>
                <a:gd name="T20" fmla="*/ 0 w 661"/>
                <a:gd name="T21" fmla="*/ 0 h 197"/>
                <a:gd name="T22" fmla="*/ 0 w 661"/>
                <a:gd name="T23" fmla="*/ 0 h 197"/>
                <a:gd name="T24" fmla="*/ 0 w 661"/>
                <a:gd name="T25" fmla="*/ 0 h 197"/>
                <a:gd name="T26" fmla="*/ 0 w 661"/>
                <a:gd name="T27" fmla="*/ 0 h 197"/>
                <a:gd name="T28" fmla="*/ 0 w 661"/>
                <a:gd name="T29" fmla="*/ 0 h 197"/>
                <a:gd name="T30" fmla="*/ 0 w 661"/>
                <a:gd name="T31" fmla="*/ 0 h 197"/>
                <a:gd name="T32" fmla="*/ 0 w 661"/>
                <a:gd name="T33" fmla="*/ 0 h 197"/>
                <a:gd name="T34" fmla="*/ 0 w 661"/>
                <a:gd name="T35" fmla="*/ 0 h 197"/>
                <a:gd name="T36" fmla="*/ 0 w 661"/>
                <a:gd name="T37" fmla="*/ 0 h 197"/>
                <a:gd name="T38" fmla="*/ 0 w 661"/>
                <a:gd name="T39" fmla="*/ 0 h 197"/>
                <a:gd name="T40" fmla="*/ 0 w 661"/>
                <a:gd name="T41" fmla="*/ 0 h 197"/>
                <a:gd name="T42" fmla="*/ 0 w 661"/>
                <a:gd name="T43" fmla="*/ 0 h 197"/>
                <a:gd name="T44" fmla="*/ 0 w 661"/>
                <a:gd name="T45" fmla="*/ 0 h 197"/>
                <a:gd name="T46" fmla="*/ 0 w 661"/>
                <a:gd name="T47" fmla="*/ 0 h 197"/>
                <a:gd name="T48" fmla="*/ 0 w 661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1"/>
                <a:gd name="T76" fmla="*/ 0 h 197"/>
                <a:gd name="T77" fmla="*/ 661 w 661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1" h="197">
                  <a:moveTo>
                    <a:pt x="33" y="3"/>
                  </a:moveTo>
                  <a:lnTo>
                    <a:pt x="85" y="18"/>
                  </a:lnTo>
                  <a:lnTo>
                    <a:pt x="132" y="31"/>
                  </a:lnTo>
                  <a:lnTo>
                    <a:pt x="210" y="49"/>
                  </a:lnTo>
                  <a:lnTo>
                    <a:pt x="276" y="61"/>
                  </a:lnTo>
                  <a:lnTo>
                    <a:pt x="334" y="70"/>
                  </a:lnTo>
                  <a:lnTo>
                    <a:pt x="395" y="81"/>
                  </a:lnTo>
                  <a:lnTo>
                    <a:pt x="461" y="94"/>
                  </a:lnTo>
                  <a:lnTo>
                    <a:pt x="542" y="115"/>
                  </a:lnTo>
                  <a:lnTo>
                    <a:pt x="590" y="131"/>
                  </a:lnTo>
                  <a:lnTo>
                    <a:pt x="642" y="148"/>
                  </a:lnTo>
                  <a:cubicBezTo>
                    <a:pt x="655" y="152"/>
                    <a:pt x="661" y="165"/>
                    <a:pt x="657" y="178"/>
                  </a:cubicBezTo>
                  <a:cubicBezTo>
                    <a:pt x="653" y="191"/>
                    <a:pt x="640" y="197"/>
                    <a:pt x="627" y="193"/>
                  </a:cubicBezTo>
                  <a:lnTo>
                    <a:pt x="575" y="176"/>
                  </a:lnTo>
                  <a:lnTo>
                    <a:pt x="529" y="162"/>
                  </a:lnTo>
                  <a:lnTo>
                    <a:pt x="452" y="141"/>
                  </a:lnTo>
                  <a:lnTo>
                    <a:pt x="386" y="128"/>
                  </a:lnTo>
                  <a:lnTo>
                    <a:pt x="327" y="117"/>
                  </a:lnTo>
                  <a:lnTo>
                    <a:pt x="267" y="108"/>
                  </a:lnTo>
                  <a:lnTo>
                    <a:pt x="199" y="96"/>
                  </a:lnTo>
                  <a:lnTo>
                    <a:pt x="119" y="78"/>
                  </a:lnTo>
                  <a:lnTo>
                    <a:pt x="72" y="65"/>
                  </a:lnTo>
                  <a:lnTo>
                    <a:pt x="20" y="50"/>
                  </a:lnTo>
                  <a:cubicBezTo>
                    <a:pt x="7" y="46"/>
                    <a:pt x="0" y="33"/>
                    <a:pt x="3" y="20"/>
                  </a:cubicBezTo>
                  <a:cubicBezTo>
                    <a:pt x="7" y="7"/>
                    <a:pt x="20" y="0"/>
                    <a:pt x="33" y="3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3" name="Freeform 19">
              <a:extLst>
                <a:ext uri="{FF2B5EF4-FFF2-40B4-BE49-F238E27FC236}">
                  <a16:creationId xmlns:a16="http://schemas.microsoft.com/office/drawing/2014/main" id="{78A50BFC-9286-E643-A63D-10D7FF490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207"/>
              <a:ext cx="371" cy="149"/>
            </a:xfrm>
            <a:custGeom>
              <a:avLst/>
              <a:gdLst>
                <a:gd name="T0" fmla="*/ 0 w 1446"/>
                <a:gd name="T1" fmla="*/ 0 h 582"/>
                <a:gd name="T2" fmla="*/ 0 w 1446"/>
                <a:gd name="T3" fmla="*/ 0 h 582"/>
                <a:gd name="T4" fmla="*/ 0 w 1446"/>
                <a:gd name="T5" fmla="*/ 0 h 582"/>
                <a:gd name="T6" fmla="*/ 0 w 1446"/>
                <a:gd name="T7" fmla="*/ 0 h 582"/>
                <a:gd name="T8" fmla="*/ 0 w 1446"/>
                <a:gd name="T9" fmla="*/ 0 h 582"/>
                <a:gd name="T10" fmla="*/ 0 w 1446"/>
                <a:gd name="T11" fmla="*/ 0 h 582"/>
                <a:gd name="T12" fmla="*/ 0 w 1446"/>
                <a:gd name="T13" fmla="*/ 0 h 582"/>
                <a:gd name="T14" fmla="*/ 0 w 1446"/>
                <a:gd name="T15" fmla="*/ 0 h 582"/>
                <a:gd name="T16" fmla="*/ 0 w 1446"/>
                <a:gd name="T17" fmla="*/ 0 h 582"/>
                <a:gd name="T18" fmla="*/ 0 w 1446"/>
                <a:gd name="T19" fmla="*/ 0 h 582"/>
                <a:gd name="T20" fmla="*/ 0 w 1446"/>
                <a:gd name="T21" fmla="*/ 0 h 582"/>
                <a:gd name="T22" fmla="*/ 0 w 1446"/>
                <a:gd name="T23" fmla="*/ 0 h 582"/>
                <a:gd name="T24" fmla="*/ 0 w 1446"/>
                <a:gd name="T25" fmla="*/ 0 h 582"/>
                <a:gd name="T26" fmla="*/ 0 w 1446"/>
                <a:gd name="T27" fmla="*/ 0 h 582"/>
                <a:gd name="T28" fmla="*/ 0 w 1446"/>
                <a:gd name="T29" fmla="*/ 0 h 582"/>
                <a:gd name="T30" fmla="*/ 0 w 1446"/>
                <a:gd name="T31" fmla="*/ 0 h 582"/>
                <a:gd name="T32" fmla="*/ 0 w 1446"/>
                <a:gd name="T33" fmla="*/ 0 h 582"/>
                <a:gd name="T34" fmla="*/ 0 w 1446"/>
                <a:gd name="T35" fmla="*/ 0 h 582"/>
                <a:gd name="T36" fmla="*/ 0 w 1446"/>
                <a:gd name="T37" fmla="*/ 0 h 582"/>
                <a:gd name="T38" fmla="*/ 0 w 1446"/>
                <a:gd name="T39" fmla="*/ 0 h 582"/>
                <a:gd name="T40" fmla="*/ 0 w 1446"/>
                <a:gd name="T41" fmla="*/ 0 h 582"/>
                <a:gd name="T42" fmla="*/ 0 w 1446"/>
                <a:gd name="T43" fmla="*/ 0 h 582"/>
                <a:gd name="T44" fmla="*/ 0 w 1446"/>
                <a:gd name="T45" fmla="*/ 0 h 582"/>
                <a:gd name="T46" fmla="*/ 0 w 1446"/>
                <a:gd name="T47" fmla="*/ 0 h 582"/>
                <a:gd name="T48" fmla="*/ 0 w 1446"/>
                <a:gd name="T49" fmla="*/ 0 h 582"/>
                <a:gd name="T50" fmla="*/ 0 w 1446"/>
                <a:gd name="T51" fmla="*/ 0 h 582"/>
                <a:gd name="T52" fmla="*/ 0 w 1446"/>
                <a:gd name="T53" fmla="*/ 0 h 582"/>
                <a:gd name="T54" fmla="*/ 0 w 1446"/>
                <a:gd name="T55" fmla="*/ 0 h 582"/>
                <a:gd name="T56" fmla="*/ 0 w 1446"/>
                <a:gd name="T57" fmla="*/ 0 h 58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6"/>
                <a:gd name="T88" fmla="*/ 0 h 582"/>
                <a:gd name="T89" fmla="*/ 1446 w 1446"/>
                <a:gd name="T90" fmla="*/ 582 h 58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6" h="582">
                  <a:moveTo>
                    <a:pt x="34" y="4"/>
                  </a:moveTo>
                  <a:lnTo>
                    <a:pt x="101" y="26"/>
                  </a:lnTo>
                  <a:lnTo>
                    <a:pt x="176" y="51"/>
                  </a:lnTo>
                  <a:lnTo>
                    <a:pt x="257" y="77"/>
                  </a:lnTo>
                  <a:lnTo>
                    <a:pt x="345" y="106"/>
                  </a:lnTo>
                  <a:lnTo>
                    <a:pt x="533" y="168"/>
                  </a:lnTo>
                  <a:lnTo>
                    <a:pt x="730" y="235"/>
                  </a:lnTo>
                  <a:lnTo>
                    <a:pt x="929" y="307"/>
                  </a:lnTo>
                  <a:lnTo>
                    <a:pt x="1117" y="381"/>
                  </a:lnTo>
                  <a:lnTo>
                    <a:pt x="1205" y="419"/>
                  </a:lnTo>
                  <a:lnTo>
                    <a:pt x="1288" y="458"/>
                  </a:lnTo>
                  <a:lnTo>
                    <a:pt x="1362" y="496"/>
                  </a:lnTo>
                  <a:lnTo>
                    <a:pt x="1430" y="533"/>
                  </a:lnTo>
                  <a:cubicBezTo>
                    <a:pt x="1442" y="540"/>
                    <a:pt x="1446" y="554"/>
                    <a:pt x="1439" y="566"/>
                  </a:cubicBezTo>
                  <a:cubicBezTo>
                    <a:pt x="1433" y="578"/>
                    <a:pt x="1418" y="582"/>
                    <a:pt x="1407" y="575"/>
                  </a:cubicBezTo>
                  <a:lnTo>
                    <a:pt x="1341" y="539"/>
                  </a:lnTo>
                  <a:lnTo>
                    <a:pt x="1267" y="501"/>
                  </a:lnTo>
                  <a:lnTo>
                    <a:pt x="1186" y="463"/>
                  </a:lnTo>
                  <a:lnTo>
                    <a:pt x="1100" y="426"/>
                  </a:lnTo>
                  <a:lnTo>
                    <a:pt x="912" y="352"/>
                  </a:lnTo>
                  <a:lnTo>
                    <a:pt x="715" y="280"/>
                  </a:lnTo>
                  <a:lnTo>
                    <a:pt x="518" y="213"/>
                  </a:lnTo>
                  <a:lnTo>
                    <a:pt x="330" y="151"/>
                  </a:lnTo>
                  <a:lnTo>
                    <a:pt x="242" y="122"/>
                  </a:lnTo>
                  <a:lnTo>
                    <a:pt x="161" y="96"/>
                  </a:lnTo>
                  <a:lnTo>
                    <a:pt x="86" y="71"/>
                  </a:lnTo>
                  <a:lnTo>
                    <a:pt x="19" y="49"/>
                  </a:lnTo>
                  <a:cubicBezTo>
                    <a:pt x="6" y="45"/>
                    <a:pt x="0" y="32"/>
                    <a:pt x="4" y="19"/>
                  </a:cubicBezTo>
                  <a:cubicBezTo>
                    <a:pt x="8" y="6"/>
                    <a:pt x="21" y="0"/>
                    <a:pt x="34" y="4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Freeform 20">
              <a:extLst>
                <a:ext uri="{FF2B5EF4-FFF2-40B4-BE49-F238E27FC236}">
                  <a16:creationId xmlns:a16="http://schemas.microsoft.com/office/drawing/2014/main" id="{4D56DA4D-B049-7D4F-858E-4D9CDF004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1342"/>
              <a:ext cx="170" cy="186"/>
            </a:xfrm>
            <a:custGeom>
              <a:avLst/>
              <a:gdLst>
                <a:gd name="T0" fmla="*/ 0 w 662"/>
                <a:gd name="T1" fmla="*/ 0 h 726"/>
                <a:gd name="T2" fmla="*/ 0 w 662"/>
                <a:gd name="T3" fmla="*/ 0 h 726"/>
                <a:gd name="T4" fmla="*/ 0 w 662"/>
                <a:gd name="T5" fmla="*/ 0 h 726"/>
                <a:gd name="T6" fmla="*/ 0 w 662"/>
                <a:gd name="T7" fmla="*/ 0 h 726"/>
                <a:gd name="T8" fmla="*/ 0 w 662"/>
                <a:gd name="T9" fmla="*/ 0 h 726"/>
                <a:gd name="T10" fmla="*/ 0 w 662"/>
                <a:gd name="T11" fmla="*/ 0 h 726"/>
                <a:gd name="T12" fmla="*/ 0 w 662"/>
                <a:gd name="T13" fmla="*/ 0 h 726"/>
                <a:gd name="T14" fmla="*/ 0 w 662"/>
                <a:gd name="T15" fmla="*/ 0 h 726"/>
                <a:gd name="T16" fmla="*/ 0 w 662"/>
                <a:gd name="T17" fmla="*/ 0 h 726"/>
                <a:gd name="T18" fmla="*/ 0 w 662"/>
                <a:gd name="T19" fmla="*/ 0 h 726"/>
                <a:gd name="T20" fmla="*/ 0 w 662"/>
                <a:gd name="T21" fmla="*/ 0 h 726"/>
                <a:gd name="T22" fmla="*/ 0 w 662"/>
                <a:gd name="T23" fmla="*/ 0 h 726"/>
                <a:gd name="T24" fmla="*/ 0 w 662"/>
                <a:gd name="T25" fmla="*/ 0 h 726"/>
                <a:gd name="T26" fmla="*/ 0 w 662"/>
                <a:gd name="T27" fmla="*/ 0 h 726"/>
                <a:gd name="T28" fmla="*/ 0 w 662"/>
                <a:gd name="T29" fmla="*/ 0 h 726"/>
                <a:gd name="T30" fmla="*/ 0 w 662"/>
                <a:gd name="T31" fmla="*/ 0 h 726"/>
                <a:gd name="T32" fmla="*/ 0 w 662"/>
                <a:gd name="T33" fmla="*/ 0 h 726"/>
                <a:gd name="T34" fmla="*/ 0 w 662"/>
                <a:gd name="T35" fmla="*/ 0 h 726"/>
                <a:gd name="T36" fmla="*/ 0 w 662"/>
                <a:gd name="T37" fmla="*/ 0 h 726"/>
                <a:gd name="T38" fmla="*/ 0 w 662"/>
                <a:gd name="T39" fmla="*/ 0 h 726"/>
                <a:gd name="T40" fmla="*/ 0 w 662"/>
                <a:gd name="T41" fmla="*/ 0 h 726"/>
                <a:gd name="T42" fmla="*/ 0 w 662"/>
                <a:gd name="T43" fmla="*/ 0 h 726"/>
                <a:gd name="T44" fmla="*/ 0 w 662"/>
                <a:gd name="T45" fmla="*/ 0 h 7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2"/>
                <a:gd name="T70" fmla="*/ 0 h 726"/>
                <a:gd name="T71" fmla="*/ 662 w 662"/>
                <a:gd name="T72" fmla="*/ 726 h 7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2" h="726">
                  <a:moveTo>
                    <a:pt x="41" y="7"/>
                  </a:moveTo>
                  <a:lnTo>
                    <a:pt x="101" y="46"/>
                  </a:lnTo>
                  <a:lnTo>
                    <a:pt x="157" y="87"/>
                  </a:lnTo>
                  <a:lnTo>
                    <a:pt x="253" y="174"/>
                  </a:lnTo>
                  <a:lnTo>
                    <a:pt x="332" y="264"/>
                  </a:lnTo>
                  <a:lnTo>
                    <a:pt x="402" y="355"/>
                  </a:lnTo>
                  <a:lnTo>
                    <a:pt x="463" y="445"/>
                  </a:lnTo>
                  <a:lnTo>
                    <a:pt x="522" y="531"/>
                  </a:lnTo>
                  <a:lnTo>
                    <a:pt x="584" y="611"/>
                  </a:lnTo>
                  <a:lnTo>
                    <a:pt x="653" y="683"/>
                  </a:lnTo>
                  <a:cubicBezTo>
                    <a:pt x="662" y="693"/>
                    <a:pt x="662" y="708"/>
                    <a:pt x="652" y="717"/>
                  </a:cubicBezTo>
                  <a:cubicBezTo>
                    <a:pt x="642" y="726"/>
                    <a:pt x="627" y="726"/>
                    <a:pt x="618" y="716"/>
                  </a:cubicBezTo>
                  <a:lnTo>
                    <a:pt x="547" y="640"/>
                  </a:lnTo>
                  <a:lnTo>
                    <a:pt x="483" y="558"/>
                  </a:lnTo>
                  <a:lnTo>
                    <a:pt x="424" y="472"/>
                  </a:lnTo>
                  <a:lnTo>
                    <a:pt x="363" y="384"/>
                  </a:lnTo>
                  <a:lnTo>
                    <a:pt x="297" y="295"/>
                  </a:lnTo>
                  <a:lnTo>
                    <a:pt x="220" y="209"/>
                  </a:lnTo>
                  <a:lnTo>
                    <a:pt x="128" y="126"/>
                  </a:lnTo>
                  <a:lnTo>
                    <a:pt x="74" y="87"/>
                  </a:lnTo>
                  <a:lnTo>
                    <a:pt x="14" y="48"/>
                  </a:lnTo>
                  <a:cubicBezTo>
                    <a:pt x="3" y="40"/>
                    <a:pt x="0" y="26"/>
                    <a:pt x="7" y="14"/>
                  </a:cubicBezTo>
                  <a:cubicBezTo>
                    <a:pt x="15" y="3"/>
                    <a:pt x="29" y="0"/>
                    <a:pt x="41" y="7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5" name="Freeform 21">
              <a:extLst>
                <a:ext uri="{FF2B5EF4-FFF2-40B4-BE49-F238E27FC236}">
                  <a16:creationId xmlns:a16="http://schemas.microsoft.com/office/drawing/2014/main" id="{798221DA-A499-D44F-9ACA-348516C40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" y="1515"/>
              <a:ext cx="170" cy="125"/>
            </a:xfrm>
            <a:custGeom>
              <a:avLst/>
              <a:gdLst>
                <a:gd name="T0" fmla="*/ 0 w 662"/>
                <a:gd name="T1" fmla="*/ 0 h 486"/>
                <a:gd name="T2" fmla="*/ 0 w 662"/>
                <a:gd name="T3" fmla="*/ 0 h 486"/>
                <a:gd name="T4" fmla="*/ 0 w 662"/>
                <a:gd name="T5" fmla="*/ 0 h 486"/>
                <a:gd name="T6" fmla="*/ 0 w 662"/>
                <a:gd name="T7" fmla="*/ 0 h 486"/>
                <a:gd name="T8" fmla="*/ 0 w 662"/>
                <a:gd name="T9" fmla="*/ 0 h 486"/>
                <a:gd name="T10" fmla="*/ 0 w 662"/>
                <a:gd name="T11" fmla="*/ 0 h 486"/>
                <a:gd name="T12" fmla="*/ 0 w 662"/>
                <a:gd name="T13" fmla="*/ 0 h 486"/>
                <a:gd name="T14" fmla="*/ 0 w 662"/>
                <a:gd name="T15" fmla="*/ 0 h 486"/>
                <a:gd name="T16" fmla="*/ 0 w 662"/>
                <a:gd name="T17" fmla="*/ 0 h 486"/>
                <a:gd name="T18" fmla="*/ 0 w 662"/>
                <a:gd name="T19" fmla="*/ 0 h 486"/>
                <a:gd name="T20" fmla="*/ 0 w 662"/>
                <a:gd name="T21" fmla="*/ 0 h 486"/>
                <a:gd name="T22" fmla="*/ 0 w 662"/>
                <a:gd name="T23" fmla="*/ 0 h 486"/>
                <a:gd name="T24" fmla="*/ 0 w 662"/>
                <a:gd name="T25" fmla="*/ 0 h 486"/>
                <a:gd name="T26" fmla="*/ 0 w 662"/>
                <a:gd name="T27" fmla="*/ 0 h 486"/>
                <a:gd name="T28" fmla="*/ 0 w 662"/>
                <a:gd name="T29" fmla="*/ 0 h 486"/>
                <a:gd name="T30" fmla="*/ 0 w 662"/>
                <a:gd name="T31" fmla="*/ 0 h 486"/>
                <a:gd name="T32" fmla="*/ 0 w 662"/>
                <a:gd name="T33" fmla="*/ 0 h 486"/>
                <a:gd name="T34" fmla="*/ 0 w 662"/>
                <a:gd name="T35" fmla="*/ 0 h 486"/>
                <a:gd name="T36" fmla="*/ 0 w 662"/>
                <a:gd name="T37" fmla="*/ 0 h 486"/>
                <a:gd name="T38" fmla="*/ 0 w 662"/>
                <a:gd name="T39" fmla="*/ 0 h 486"/>
                <a:gd name="T40" fmla="*/ 0 w 662"/>
                <a:gd name="T41" fmla="*/ 0 h 486"/>
                <a:gd name="T42" fmla="*/ 0 w 662"/>
                <a:gd name="T43" fmla="*/ 0 h 486"/>
                <a:gd name="T44" fmla="*/ 0 w 662"/>
                <a:gd name="T45" fmla="*/ 0 h 48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2"/>
                <a:gd name="T70" fmla="*/ 0 h 486"/>
                <a:gd name="T71" fmla="*/ 662 w 662"/>
                <a:gd name="T72" fmla="*/ 486 h 48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2" h="486">
                  <a:moveTo>
                    <a:pt x="43" y="9"/>
                  </a:moveTo>
                  <a:lnTo>
                    <a:pt x="114" y="74"/>
                  </a:lnTo>
                  <a:lnTo>
                    <a:pt x="176" y="133"/>
                  </a:lnTo>
                  <a:lnTo>
                    <a:pt x="236" y="187"/>
                  </a:lnTo>
                  <a:lnTo>
                    <a:pt x="296" y="238"/>
                  </a:lnTo>
                  <a:lnTo>
                    <a:pt x="362" y="287"/>
                  </a:lnTo>
                  <a:lnTo>
                    <a:pt x="439" y="335"/>
                  </a:lnTo>
                  <a:lnTo>
                    <a:pt x="532" y="385"/>
                  </a:lnTo>
                  <a:lnTo>
                    <a:pt x="585" y="410"/>
                  </a:lnTo>
                  <a:lnTo>
                    <a:pt x="644" y="437"/>
                  </a:lnTo>
                  <a:cubicBezTo>
                    <a:pt x="656" y="442"/>
                    <a:pt x="662" y="456"/>
                    <a:pt x="656" y="468"/>
                  </a:cubicBezTo>
                  <a:cubicBezTo>
                    <a:pt x="651" y="480"/>
                    <a:pt x="637" y="486"/>
                    <a:pt x="625" y="480"/>
                  </a:cubicBezTo>
                  <a:lnTo>
                    <a:pt x="564" y="453"/>
                  </a:lnTo>
                  <a:lnTo>
                    <a:pt x="509" y="428"/>
                  </a:lnTo>
                  <a:lnTo>
                    <a:pt x="414" y="376"/>
                  </a:lnTo>
                  <a:lnTo>
                    <a:pt x="333" y="326"/>
                  </a:lnTo>
                  <a:lnTo>
                    <a:pt x="265" y="275"/>
                  </a:lnTo>
                  <a:lnTo>
                    <a:pt x="203" y="222"/>
                  </a:lnTo>
                  <a:lnTo>
                    <a:pt x="143" y="168"/>
                  </a:lnTo>
                  <a:lnTo>
                    <a:pt x="81" y="109"/>
                  </a:lnTo>
                  <a:lnTo>
                    <a:pt x="10" y="44"/>
                  </a:lnTo>
                  <a:cubicBezTo>
                    <a:pt x="0" y="35"/>
                    <a:pt x="0" y="20"/>
                    <a:pt x="9" y="10"/>
                  </a:cubicBezTo>
                  <a:cubicBezTo>
                    <a:pt x="18" y="0"/>
                    <a:pt x="33" y="0"/>
                    <a:pt x="43" y="9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6" name="Freeform 22">
              <a:extLst>
                <a:ext uri="{FF2B5EF4-FFF2-40B4-BE49-F238E27FC236}">
                  <a16:creationId xmlns:a16="http://schemas.microsoft.com/office/drawing/2014/main" id="{2A2C5F27-134F-0048-8A74-9DCC95837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6" y="1625"/>
              <a:ext cx="371" cy="129"/>
            </a:xfrm>
            <a:custGeom>
              <a:avLst/>
              <a:gdLst>
                <a:gd name="T0" fmla="*/ 0 w 1446"/>
                <a:gd name="T1" fmla="*/ 0 h 502"/>
                <a:gd name="T2" fmla="*/ 0 w 1446"/>
                <a:gd name="T3" fmla="*/ 0 h 502"/>
                <a:gd name="T4" fmla="*/ 0 w 1446"/>
                <a:gd name="T5" fmla="*/ 0 h 502"/>
                <a:gd name="T6" fmla="*/ 0 w 1446"/>
                <a:gd name="T7" fmla="*/ 0 h 502"/>
                <a:gd name="T8" fmla="*/ 0 w 1446"/>
                <a:gd name="T9" fmla="*/ 0 h 502"/>
                <a:gd name="T10" fmla="*/ 0 w 1446"/>
                <a:gd name="T11" fmla="*/ 0 h 502"/>
                <a:gd name="T12" fmla="*/ 0 w 1446"/>
                <a:gd name="T13" fmla="*/ 0 h 502"/>
                <a:gd name="T14" fmla="*/ 0 w 1446"/>
                <a:gd name="T15" fmla="*/ 0 h 502"/>
                <a:gd name="T16" fmla="*/ 0 w 1446"/>
                <a:gd name="T17" fmla="*/ 0 h 502"/>
                <a:gd name="T18" fmla="*/ 0 w 1446"/>
                <a:gd name="T19" fmla="*/ 0 h 502"/>
                <a:gd name="T20" fmla="*/ 0 w 1446"/>
                <a:gd name="T21" fmla="*/ 0 h 502"/>
                <a:gd name="T22" fmla="*/ 0 w 1446"/>
                <a:gd name="T23" fmla="*/ 0 h 502"/>
                <a:gd name="T24" fmla="*/ 0 w 1446"/>
                <a:gd name="T25" fmla="*/ 0 h 502"/>
                <a:gd name="T26" fmla="*/ 0 w 1446"/>
                <a:gd name="T27" fmla="*/ 0 h 502"/>
                <a:gd name="T28" fmla="*/ 0 w 1446"/>
                <a:gd name="T29" fmla="*/ 0 h 502"/>
                <a:gd name="T30" fmla="*/ 0 w 1446"/>
                <a:gd name="T31" fmla="*/ 0 h 502"/>
                <a:gd name="T32" fmla="*/ 0 w 1446"/>
                <a:gd name="T33" fmla="*/ 0 h 502"/>
                <a:gd name="T34" fmla="*/ 0 w 1446"/>
                <a:gd name="T35" fmla="*/ 0 h 502"/>
                <a:gd name="T36" fmla="*/ 0 w 1446"/>
                <a:gd name="T37" fmla="*/ 0 h 502"/>
                <a:gd name="T38" fmla="*/ 0 w 1446"/>
                <a:gd name="T39" fmla="*/ 0 h 502"/>
                <a:gd name="T40" fmla="*/ 0 w 1446"/>
                <a:gd name="T41" fmla="*/ 0 h 502"/>
                <a:gd name="T42" fmla="*/ 0 w 1446"/>
                <a:gd name="T43" fmla="*/ 0 h 502"/>
                <a:gd name="T44" fmla="*/ 0 w 1446"/>
                <a:gd name="T45" fmla="*/ 0 h 50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46"/>
                <a:gd name="T70" fmla="*/ 0 h 502"/>
                <a:gd name="T71" fmla="*/ 1446 w 1446"/>
                <a:gd name="T72" fmla="*/ 502 h 50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46" h="502">
                  <a:moveTo>
                    <a:pt x="37" y="6"/>
                  </a:moveTo>
                  <a:lnTo>
                    <a:pt x="102" y="35"/>
                  </a:lnTo>
                  <a:lnTo>
                    <a:pt x="173" y="63"/>
                  </a:lnTo>
                  <a:lnTo>
                    <a:pt x="328" y="123"/>
                  </a:lnTo>
                  <a:lnTo>
                    <a:pt x="499" y="183"/>
                  </a:lnTo>
                  <a:lnTo>
                    <a:pt x="682" y="243"/>
                  </a:lnTo>
                  <a:lnTo>
                    <a:pt x="870" y="302"/>
                  </a:lnTo>
                  <a:lnTo>
                    <a:pt x="1059" y="356"/>
                  </a:lnTo>
                  <a:lnTo>
                    <a:pt x="1247" y="407"/>
                  </a:lnTo>
                  <a:lnTo>
                    <a:pt x="1425" y="452"/>
                  </a:lnTo>
                  <a:cubicBezTo>
                    <a:pt x="1438" y="455"/>
                    <a:pt x="1446" y="468"/>
                    <a:pt x="1443" y="481"/>
                  </a:cubicBezTo>
                  <a:cubicBezTo>
                    <a:pt x="1440" y="494"/>
                    <a:pt x="1426" y="502"/>
                    <a:pt x="1414" y="499"/>
                  </a:cubicBezTo>
                  <a:lnTo>
                    <a:pt x="1234" y="454"/>
                  </a:lnTo>
                  <a:lnTo>
                    <a:pt x="1046" y="403"/>
                  </a:lnTo>
                  <a:lnTo>
                    <a:pt x="855" y="347"/>
                  </a:lnTo>
                  <a:lnTo>
                    <a:pt x="667" y="288"/>
                  </a:lnTo>
                  <a:lnTo>
                    <a:pt x="484" y="228"/>
                  </a:lnTo>
                  <a:lnTo>
                    <a:pt x="311" y="168"/>
                  </a:lnTo>
                  <a:lnTo>
                    <a:pt x="154" y="108"/>
                  </a:lnTo>
                  <a:lnTo>
                    <a:pt x="83" y="78"/>
                  </a:lnTo>
                  <a:lnTo>
                    <a:pt x="18" y="49"/>
                  </a:lnTo>
                  <a:cubicBezTo>
                    <a:pt x="6" y="44"/>
                    <a:pt x="0" y="30"/>
                    <a:pt x="6" y="18"/>
                  </a:cubicBezTo>
                  <a:cubicBezTo>
                    <a:pt x="11" y="6"/>
                    <a:pt x="25" y="0"/>
                    <a:pt x="37" y="6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7" name="Freeform 23">
              <a:extLst>
                <a:ext uri="{FF2B5EF4-FFF2-40B4-BE49-F238E27FC236}">
                  <a16:creationId xmlns:a16="http://schemas.microsoft.com/office/drawing/2014/main" id="{83C573C9-DCCC-7E49-A3DB-CD17EFA48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" y="1741"/>
              <a:ext cx="374" cy="70"/>
            </a:xfrm>
            <a:custGeom>
              <a:avLst/>
              <a:gdLst>
                <a:gd name="T0" fmla="*/ 0 w 1460"/>
                <a:gd name="T1" fmla="*/ 0 h 276"/>
                <a:gd name="T2" fmla="*/ 0 w 1460"/>
                <a:gd name="T3" fmla="*/ 0 h 276"/>
                <a:gd name="T4" fmla="*/ 0 w 1460"/>
                <a:gd name="T5" fmla="*/ 0 h 276"/>
                <a:gd name="T6" fmla="*/ 0 w 1460"/>
                <a:gd name="T7" fmla="*/ 0 h 276"/>
                <a:gd name="T8" fmla="*/ 0 w 1460"/>
                <a:gd name="T9" fmla="*/ 0 h 276"/>
                <a:gd name="T10" fmla="*/ 0 w 1460"/>
                <a:gd name="T11" fmla="*/ 0 h 276"/>
                <a:gd name="T12" fmla="*/ 0 w 1460"/>
                <a:gd name="T13" fmla="*/ 0 h 276"/>
                <a:gd name="T14" fmla="*/ 0 w 1460"/>
                <a:gd name="T15" fmla="*/ 0 h 276"/>
                <a:gd name="T16" fmla="*/ 0 w 1460"/>
                <a:gd name="T17" fmla="*/ 0 h 276"/>
                <a:gd name="T18" fmla="*/ 0 w 1460"/>
                <a:gd name="T19" fmla="*/ 0 h 276"/>
                <a:gd name="T20" fmla="*/ 0 w 1460"/>
                <a:gd name="T21" fmla="*/ 0 h 276"/>
                <a:gd name="T22" fmla="*/ 0 w 1460"/>
                <a:gd name="T23" fmla="*/ 0 h 276"/>
                <a:gd name="T24" fmla="*/ 0 w 1460"/>
                <a:gd name="T25" fmla="*/ 0 h 276"/>
                <a:gd name="T26" fmla="*/ 0 w 1460"/>
                <a:gd name="T27" fmla="*/ 0 h 276"/>
                <a:gd name="T28" fmla="*/ 0 w 1460"/>
                <a:gd name="T29" fmla="*/ 0 h 276"/>
                <a:gd name="T30" fmla="*/ 0 w 1460"/>
                <a:gd name="T31" fmla="*/ 0 h 276"/>
                <a:gd name="T32" fmla="*/ 0 w 1460"/>
                <a:gd name="T33" fmla="*/ 0 h 276"/>
                <a:gd name="T34" fmla="*/ 0 w 1460"/>
                <a:gd name="T35" fmla="*/ 0 h 276"/>
                <a:gd name="T36" fmla="*/ 0 w 1460"/>
                <a:gd name="T37" fmla="*/ 0 h 276"/>
                <a:gd name="T38" fmla="*/ 0 w 1460"/>
                <a:gd name="T39" fmla="*/ 0 h 276"/>
                <a:gd name="T40" fmla="*/ 0 w 1460"/>
                <a:gd name="T41" fmla="*/ 0 h 276"/>
                <a:gd name="T42" fmla="*/ 0 w 1460"/>
                <a:gd name="T43" fmla="*/ 0 h 276"/>
                <a:gd name="T44" fmla="*/ 0 w 1460"/>
                <a:gd name="T45" fmla="*/ 0 h 27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60"/>
                <a:gd name="T70" fmla="*/ 0 h 276"/>
                <a:gd name="T71" fmla="*/ 1460 w 1460"/>
                <a:gd name="T72" fmla="*/ 276 h 27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60" h="276">
                  <a:moveTo>
                    <a:pt x="31" y="3"/>
                  </a:moveTo>
                  <a:lnTo>
                    <a:pt x="213" y="42"/>
                  </a:lnTo>
                  <a:lnTo>
                    <a:pt x="402" y="77"/>
                  </a:lnTo>
                  <a:lnTo>
                    <a:pt x="594" y="108"/>
                  </a:lnTo>
                  <a:lnTo>
                    <a:pt x="785" y="136"/>
                  </a:lnTo>
                  <a:lnTo>
                    <a:pt x="969" y="161"/>
                  </a:lnTo>
                  <a:lnTo>
                    <a:pt x="1143" y="184"/>
                  </a:lnTo>
                  <a:lnTo>
                    <a:pt x="1301" y="206"/>
                  </a:lnTo>
                  <a:lnTo>
                    <a:pt x="1372" y="217"/>
                  </a:lnTo>
                  <a:lnTo>
                    <a:pt x="1438" y="227"/>
                  </a:lnTo>
                  <a:cubicBezTo>
                    <a:pt x="1451" y="229"/>
                    <a:pt x="1460" y="241"/>
                    <a:pt x="1458" y="254"/>
                  </a:cubicBezTo>
                  <a:cubicBezTo>
                    <a:pt x="1456" y="267"/>
                    <a:pt x="1444" y="276"/>
                    <a:pt x="1431" y="274"/>
                  </a:cubicBezTo>
                  <a:lnTo>
                    <a:pt x="1365" y="264"/>
                  </a:lnTo>
                  <a:lnTo>
                    <a:pt x="1294" y="253"/>
                  </a:lnTo>
                  <a:lnTo>
                    <a:pt x="1136" y="231"/>
                  </a:lnTo>
                  <a:lnTo>
                    <a:pt x="962" y="208"/>
                  </a:lnTo>
                  <a:lnTo>
                    <a:pt x="778" y="183"/>
                  </a:lnTo>
                  <a:lnTo>
                    <a:pt x="587" y="155"/>
                  </a:lnTo>
                  <a:lnTo>
                    <a:pt x="393" y="124"/>
                  </a:lnTo>
                  <a:lnTo>
                    <a:pt x="203" y="89"/>
                  </a:lnTo>
                  <a:lnTo>
                    <a:pt x="21" y="50"/>
                  </a:lnTo>
                  <a:cubicBezTo>
                    <a:pt x="8" y="47"/>
                    <a:pt x="0" y="34"/>
                    <a:pt x="3" y="21"/>
                  </a:cubicBezTo>
                  <a:cubicBezTo>
                    <a:pt x="6" y="8"/>
                    <a:pt x="19" y="0"/>
                    <a:pt x="31" y="3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Freeform 24">
              <a:extLst>
                <a:ext uri="{FF2B5EF4-FFF2-40B4-BE49-F238E27FC236}">
                  <a16:creationId xmlns:a16="http://schemas.microsoft.com/office/drawing/2014/main" id="{42697221-F672-C04E-8092-C83E66C34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" y="1798"/>
              <a:ext cx="169" cy="42"/>
            </a:xfrm>
            <a:custGeom>
              <a:avLst/>
              <a:gdLst>
                <a:gd name="T0" fmla="*/ 0 w 659"/>
                <a:gd name="T1" fmla="*/ 0 h 163"/>
                <a:gd name="T2" fmla="*/ 0 w 659"/>
                <a:gd name="T3" fmla="*/ 0 h 163"/>
                <a:gd name="T4" fmla="*/ 0 w 659"/>
                <a:gd name="T5" fmla="*/ 0 h 163"/>
                <a:gd name="T6" fmla="*/ 0 w 659"/>
                <a:gd name="T7" fmla="*/ 0 h 163"/>
                <a:gd name="T8" fmla="*/ 0 w 659"/>
                <a:gd name="T9" fmla="*/ 0 h 163"/>
                <a:gd name="T10" fmla="*/ 0 w 659"/>
                <a:gd name="T11" fmla="*/ 0 h 163"/>
                <a:gd name="T12" fmla="*/ 0 w 659"/>
                <a:gd name="T13" fmla="*/ 0 h 163"/>
                <a:gd name="T14" fmla="*/ 0 w 659"/>
                <a:gd name="T15" fmla="*/ 0 h 163"/>
                <a:gd name="T16" fmla="*/ 0 w 659"/>
                <a:gd name="T17" fmla="*/ 0 h 163"/>
                <a:gd name="T18" fmla="*/ 0 w 659"/>
                <a:gd name="T19" fmla="*/ 0 h 163"/>
                <a:gd name="T20" fmla="*/ 0 w 659"/>
                <a:gd name="T21" fmla="*/ 0 h 163"/>
                <a:gd name="T22" fmla="*/ 0 w 659"/>
                <a:gd name="T23" fmla="*/ 0 h 163"/>
                <a:gd name="T24" fmla="*/ 0 w 659"/>
                <a:gd name="T25" fmla="*/ 0 h 163"/>
                <a:gd name="T26" fmla="*/ 0 w 659"/>
                <a:gd name="T27" fmla="*/ 0 h 163"/>
                <a:gd name="T28" fmla="*/ 0 w 659"/>
                <a:gd name="T29" fmla="*/ 0 h 163"/>
                <a:gd name="T30" fmla="*/ 0 w 659"/>
                <a:gd name="T31" fmla="*/ 0 h 163"/>
                <a:gd name="T32" fmla="*/ 0 w 659"/>
                <a:gd name="T33" fmla="*/ 0 h 16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9"/>
                <a:gd name="T52" fmla="*/ 0 h 163"/>
                <a:gd name="T53" fmla="*/ 659 w 659"/>
                <a:gd name="T54" fmla="*/ 163 h 16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9" h="163">
                  <a:moveTo>
                    <a:pt x="30" y="2"/>
                  </a:moveTo>
                  <a:lnTo>
                    <a:pt x="136" y="21"/>
                  </a:lnTo>
                  <a:lnTo>
                    <a:pt x="228" y="37"/>
                  </a:lnTo>
                  <a:lnTo>
                    <a:pt x="308" y="52"/>
                  </a:lnTo>
                  <a:lnTo>
                    <a:pt x="380" y="66"/>
                  </a:lnTo>
                  <a:lnTo>
                    <a:pt x="509" y="90"/>
                  </a:lnTo>
                  <a:lnTo>
                    <a:pt x="638" y="114"/>
                  </a:lnTo>
                  <a:cubicBezTo>
                    <a:pt x="651" y="116"/>
                    <a:pt x="659" y="129"/>
                    <a:pt x="657" y="142"/>
                  </a:cubicBezTo>
                  <a:cubicBezTo>
                    <a:pt x="655" y="155"/>
                    <a:pt x="642" y="163"/>
                    <a:pt x="629" y="161"/>
                  </a:cubicBezTo>
                  <a:lnTo>
                    <a:pt x="500" y="137"/>
                  </a:lnTo>
                  <a:lnTo>
                    <a:pt x="371" y="113"/>
                  </a:lnTo>
                  <a:lnTo>
                    <a:pt x="299" y="99"/>
                  </a:lnTo>
                  <a:lnTo>
                    <a:pt x="219" y="84"/>
                  </a:lnTo>
                  <a:lnTo>
                    <a:pt x="127" y="68"/>
                  </a:lnTo>
                  <a:lnTo>
                    <a:pt x="21" y="49"/>
                  </a:lnTo>
                  <a:cubicBezTo>
                    <a:pt x="8" y="47"/>
                    <a:pt x="0" y="34"/>
                    <a:pt x="2" y="21"/>
                  </a:cubicBezTo>
                  <a:cubicBezTo>
                    <a:pt x="4" y="8"/>
                    <a:pt x="17" y="0"/>
                    <a:pt x="30" y="2"/>
                  </a:cubicBezTo>
                  <a:close/>
                </a:path>
              </a:pathLst>
            </a:custGeom>
            <a:solidFill>
              <a:srgbClr val="4A7EBB"/>
            </a:solidFill>
            <a:ln w="38100">
              <a:solidFill>
                <a:srgbClr val="4A7EBB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9" name="Freeform 25">
              <a:extLst>
                <a:ext uri="{FF2B5EF4-FFF2-40B4-BE49-F238E27FC236}">
                  <a16:creationId xmlns:a16="http://schemas.microsoft.com/office/drawing/2014/main" id="{085DAF80-5EB2-044F-820F-4852631DB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" y="858"/>
              <a:ext cx="170" cy="165"/>
            </a:xfrm>
            <a:custGeom>
              <a:avLst/>
              <a:gdLst>
                <a:gd name="T0" fmla="*/ 0 w 661"/>
                <a:gd name="T1" fmla="*/ 0 h 645"/>
                <a:gd name="T2" fmla="*/ 0 w 661"/>
                <a:gd name="T3" fmla="*/ 0 h 645"/>
                <a:gd name="T4" fmla="*/ 0 w 661"/>
                <a:gd name="T5" fmla="*/ 0 h 645"/>
                <a:gd name="T6" fmla="*/ 0 w 661"/>
                <a:gd name="T7" fmla="*/ 0 h 645"/>
                <a:gd name="T8" fmla="*/ 0 w 661"/>
                <a:gd name="T9" fmla="*/ 0 h 645"/>
                <a:gd name="T10" fmla="*/ 0 w 661"/>
                <a:gd name="T11" fmla="*/ 0 h 645"/>
                <a:gd name="T12" fmla="*/ 0 w 661"/>
                <a:gd name="T13" fmla="*/ 0 h 645"/>
                <a:gd name="T14" fmla="*/ 0 w 661"/>
                <a:gd name="T15" fmla="*/ 0 h 645"/>
                <a:gd name="T16" fmla="*/ 0 w 661"/>
                <a:gd name="T17" fmla="*/ 0 h 645"/>
                <a:gd name="T18" fmla="*/ 0 w 661"/>
                <a:gd name="T19" fmla="*/ 0 h 645"/>
                <a:gd name="T20" fmla="*/ 0 w 661"/>
                <a:gd name="T21" fmla="*/ 0 h 645"/>
                <a:gd name="T22" fmla="*/ 0 w 661"/>
                <a:gd name="T23" fmla="*/ 0 h 645"/>
                <a:gd name="T24" fmla="*/ 0 w 661"/>
                <a:gd name="T25" fmla="*/ 0 h 645"/>
                <a:gd name="T26" fmla="*/ 0 w 661"/>
                <a:gd name="T27" fmla="*/ 0 h 645"/>
                <a:gd name="T28" fmla="*/ 0 w 661"/>
                <a:gd name="T29" fmla="*/ 0 h 645"/>
                <a:gd name="T30" fmla="*/ 0 w 661"/>
                <a:gd name="T31" fmla="*/ 0 h 645"/>
                <a:gd name="T32" fmla="*/ 0 w 661"/>
                <a:gd name="T33" fmla="*/ 0 h 645"/>
                <a:gd name="T34" fmla="*/ 0 w 661"/>
                <a:gd name="T35" fmla="*/ 0 h 645"/>
                <a:gd name="T36" fmla="*/ 0 w 661"/>
                <a:gd name="T37" fmla="*/ 0 h 6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61"/>
                <a:gd name="T58" fmla="*/ 0 h 645"/>
                <a:gd name="T59" fmla="*/ 661 w 661"/>
                <a:gd name="T60" fmla="*/ 645 h 6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61" h="645">
                  <a:moveTo>
                    <a:pt x="42" y="8"/>
                  </a:moveTo>
                  <a:lnTo>
                    <a:pt x="167" y="118"/>
                  </a:lnTo>
                  <a:lnTo>
                    <a:pt x="235" y="174"/>
                  </a:lnTo>
                  <a:lnTo>
                    <a:pt x="307" y="235"/>
                  </a:lnTo>
                  <a:lnTo>
                    <a:pt x="385" y="306"/>
                  </a:lnTo>
                  <a:lnTo>
                    <a:pt x="468" y="388"/>
                  </a:lnTo>
                  <a:lnTo>
                    <a:pt x="558" y="486"/>
                  </a:lnTo>
                  <a:lnTo>
                    <a:pt x="653" y="603"/>
                  </a:lnTo>
                  <a:cubicBezTo>
                    <a:pt x="661" y="614"/>
                    <a:pt x="660" y="629"/>
                    <a:pt x="650" y="637"/>
                  </a:cubicBezTo>
                  <a:cubicBezTo>
                    <a:pt x="639" y="645"/>
                    <a:pt x="624" y="644"/>
                    <a:pt x="616" y="634"/>
                  </a:cubicBezTo>
                  <a:lnTo>
                    <a:pt x="523" y="519"/>
                  </a:lnTo>
                  <a:lnTo>
                    <a:pt x="434" y="422"/>
                  </a:lnTo>
                  <a:lnTo>
                    <a:pt x="353" y="341"/>
                  </a:lnTo>
                  <a:lnTo>
                    <a:pt x="276" y="272"/>
                  </a:lnTo>
                  <a:lnTo>
                    <a:pt x="204" y="211"/>
                  </a:lnTo>
                  <a:lnTo>
                    <a:pt x="136" y="154"/>
                  </a:lnTo>
                  <a:lnTo>
                    <a:pt x="11" y="44"/>
                  </a:lnTo>
                  <a:cubicBezTo>
                    <a:pt x="1" y="36"/>
                    <a:pt x="0" y="21"/>
                    <a:pt x="8" y="11"/>
                  </a:cubicBezTo>
                  <a:cubicBezTo>
                    <a:pt x="17" y="1"/>
                    <a:pt x="32" y="0"/>
                    <a:pt x="42" y="8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0" name="Freeform 26">
              <a:extLst>
                <a:ext uri="{FF2B5EF4-FFF2-40B4-BE49-F238E27FC236}">
                  <a16:creationId xmlns:a16="http://schemas.microsoft.com/office/drawing/2014/main" id="{1EF2E8B1-AE58-984E-9F5D-8B6987F80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7" y="1010"/>
              <a:ext cx="371" cy="519"/>
            </a:xfrm>
            <a:custGeom>
              <a:avLst/>
              <a:gdLst>
                <a:gd name="T0" fmla="*/ 0 w 1447"/>
                <a:gd name="T1" fmla="*/ 0 h 2023"/>
                <a:gd name="T2" fmla="*/ 0 w 1447"/>
                <a:gd name="T3" fmla="*/ 0 h 2023"/>
                <a:gd name="T4" fmla="*/ 0 w 1447"/>
                <a:gd name="T5" fmla="*/ 0 h 2023"/>
                <a:gd name="T6" fmla="*/ 0 w 1447"/>
                <a:gd name="T7" fmla="*/ 0 h 2023"/>
                <a:gd name="T8" fmla="*/ 0 w 1447"/>
                <a:gd name="T9" fmla="*/ 0 h 2023"/>
                <a:gd name="T10" fmla="*/ 0 w 1447"/>
                <a:gd name="T11" fmla="*/ 0 h 2023"/>
                <a:gd name="T12" fmla="*/ 0 w 1447"/>
                <a:gd name="T13" fmla="*/ 0 h 2023"/>
                <a:gd name="T14" fmla="*/ 0 w 1447"/>
                <a:gd name="T15" fmla="*/ 0 h 2023"/>
                <a:gd name="T16" fmla="*/ 0 w 1447"/>
                <a:gd name="T17" fmla="*/ 0 h 2023"/>
                <a:gd name="T18" fmla="*/ 0 w 1447"/>
                <a:gd name="T19" fmla="*/ 0 h 2023"/>
                <a:gd name="T20" fmla="*/ 0 w 1447"/>
                <a:gd name="T21" fmla="*/ 0 h 2023"/>
                <a:gd name="T22" fmla="*/ 0 w 1447"/>
                <a:gd name="T23" fmla="*/ 0 h 2023"/>
                <a:gd name="T24" fmla="*/ 0 w 1447"/>
                <a:gd name="T25" fmla="*/ 0 h 2023"/>
                <a:gd name="T26" fmla="*/ 0 w 1447"/>
                <a:gd name="T27" fmla="*/ 0 h 2023"/>
                <a:gd name="T28" fmla="*/ 0 w 1447"/>
                <a:gd name="T29" fmla="*/ 0 h 2023"/>
                <a:gd name="T30" fmla="*/ 0 w 1447"/>
                <a:gd name="T31" fmla="*/ 0 h 2023"/>
                <a:gd name="T32" fmla="*/ 0 w 1447"/>
                <a:gd name="T33" fmla="*/ 0 h 2023"/>
                <a:gd name="T34" fmla="*/ 0 w 1447"/>
                <a:gd name="T35" fmla="*/ 0 h 2023"/>
                <a:gd name="T36" fmla="*/ 0 w 1447"/>
                <a:gd name="T37" fmla="*/ 0 h 2023"/>
                <a:gd name="T38" fmla="*/ 0 w 1447"/>
                <a:gd name="T39" fmla="*/ 0 h 2023"/>
                <a:gd name="T40" fmla="*/ 0 w 1447"/>
                <a:gd name="T41" fmla="*/ 0 h 2023"/>
                <a:gd name="T42" fmla="*/ 0 w 1447"/>
                <a:gd name="T43" fmla="*/ 0 h 2023"/>
                <a:gd name="T44" fmla="*/ 0 w 1447"/>
                <a:gd name="T45" fmla="*/ 0 h 2023"/>
                <a:gd name="T46" fmla="*/ 0 w 1447"/>
                <a:gd name="T47" fmla="*/ 0 h 2023"/>
                <a:gd name="T48" fmla="*/ 0 w 1447"/>
                <a:gd name="T49" fmla="*/ 0 h 2023"/>
                <a:gd name="T50" fmla="*/ 0 w 1447"/>
                <a:gd name="T51" fmla="*/ 0 h 2023"/>
                <a:gd name="T52" fmla="*/ 0 w 1447"/>
                <a:gd name="T53" fmla="*/ 0 h 2023"/>
                <a:gd name="T54" fmla="*/ 0 w 1447"/>
                <a:gd name="T55" fmla="*/ 0 h 2023"/>
                <a:gd name="T56" fmla="*/ 0 w 1447"/>
                <a:gd name="T57" fmla="*/ 0 h 2023"/>
                <a:gd name="T58" fmla="*/ 0 w 1447"/>
                <a:gd name="T59" fmla="*/ 0 h 2023"/>
                <a:gd name="T60" fmla="*/ 0 w 1447"/>
                <a:gd name="T61" fmla="*/ 0 h 202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447"/>
                <a:gd name="T94" fmla="*/ 0 h 2023"/>
                <a:gd name="T95" fmla="*/ 1447 w 1447"/>
                <a:gd name="T96" fmla="*/ 2023 h 202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447" h="2023">
                  <a:moveTo>
                    <a:pt x="46" y="13"/>
                  </a:moveTo>
                  <a:lnTo>
                    <a:pt x="113" y="97"/>
                  </a:lnTo>
                  <a:lnTo>
                    <a:pt x="189" y="188"/>
                  </a:lnTo>
                  <a:lnTo>
                    <a:pt x="272" y="288"/>
                  </a:lnTo>
                  <a:lnTo>
                    <a:pt x="362" y="395"/>
                  </a:lnTo>
                  <a:lnTo>
                    <a:pt x="456" y="508"/>
                  </a:lnTo>
                  <a:lnTo>
                    <a:pt x="553" y="627"/>
                  </a:lnTo>
                  <a:lnTo>
                    <a:pt x="754" y="880"/>
                  </a:lnTo>
                  <a:lnTo>
                    <a:pt x="955" y="1146"/>
                  </a:lnTo>
                  <a:lnTo>
                    <a:pt x="1142" y="1423"/>
                  </a:lnTo>
                  <a:lnTo>
                    <a:pt x="1229" y="1564"/>
                  </a:lnTo>
                  <a:lnTo>
                    <a:pt x="1308" y="1705"/>
                  </a:lnTo>
                  <a:lnTo>
                    <a:pt x="1380" y="1846"/>
                  </a:lnTo>
                  <a:lnTo>
                    <a:pt x="1441" y="1986"/>
                  </a:lnTo>
                  <a:cubicBezTo>
                    <a:pt x="1447" y="1998"/>
                    <a:pt x="1441" y="2012"/>
                    <a:pt x="1429" y="2017"/>
                  </a:cubicBezTo>
                  <a:cubicBezTo>
                    <a:pt x="1417" y="2023"/>
                    <a:pt x="1403" y="2017"/>
                    <a:pt x="1397" y="2005"/>
                  </a:cubicBezTo>
                  <a:lnTo>
                    <a:pt x="1337" y="1867"/>
                  </a:lnTo>
                  <a:lnTo>
                    <a:pt x="1267" y="1728"/>
                  </a:lnTo>
                  <a:lnTo>
                    <a:pt x="1188" y="1589"/>
                  </a:lnTo>
                  <a:lnTo>
                    <a:pt x="1103" y="1450"/>
                  </a:lnTo>
                  <a:lnTo>
                    <a:pt x="916" y="1175"/>
                  </a:lnTo>
                  <a:lnTo>
                    <a:pt x="717" y="909"/>
                  </a:lnTo>
                  <a:lnTo>
                    <a:pt x="516" y="658"/>
                  </a:lnTo>
                  <a:lnTo>
                    <a:pt x="419" y="539"/>
                  </a:lnTo>
                  <a:lnTo>
                    <a:pt x="325" y="426"/>
                  </a:lnTo>
                  <a:lnTo>
                    <a:pt x="235" y="319"/>
                  </a:lnTo>
                  <a:lnTo>
                    <a:pt x="152" y="219"/>
                  </a:lnTo>
                  <a:lnTo>
                    <a:pt x="76" y="126"/>
                  </a:lnTo>
                  <a:lnTo>
                    <a:pt x="9" y="42"/>
                  </a:lnTo>
                  <a:cubicBezTo>
                    <a:pt x="0" y="32"/>
                    <a:pt x="2" y="17"/>
                    <a:pt x="13" y="9"/>
                  </a:cubicBezTo>
                  <a:cubicBezTo>
                    <a:pt x="23" y="0"/>
                    <a:pt x="38" y="2"/>
                    <a:pt x="46" y="13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1" name="Freeform 27">
              <a:extLst>
                <a:ext uri="{FF2B5EF4-FFF2-40B4-BE49-F238E27FC236}">
                  <a16:creationId xmlns:a16="http://schemas.microsoft.com/office/drawing/2014/main" id="{5D0C0B18-5406-CE42-9202-3E53BCCEF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1515"/>
              <a:ext cx="120" cy="645"/>
            </a:xfrm>
            <a:custGeom>
              <a:avLst/>
              <a:gdLst>
                <a:gd name="T0" fmla="*/ 0 w 469"/>
                <a:gd name="T1" fmla="*/ 0 h 2517"/>
                <a:gd name="T2" fmla="*/ 0 w 469"/>
                <a:gd name="T3" fmla="*/ 0 h 2517"/>
                <a:gd name="T4" fmla="*/ 0 w 469"/>
                <a:gd name="T5" fmla="*/ 0 h 2517"/>
                <a:gd name="T6" fmla="*/ 0 w 469"/>
                <a:gd name="T7" fmla="*/ 0 h 2517"/>
                <a:gd name="T8" fmla="*/ 0 w 469"/>
                <a:gd name="T9" fmla="*/ 0 h 2517"/>
                <a:gd name="T10" fmla="*/ 0 w 469"/>
                <a:gd name="T11" fmla="*/ 0 h 2517"/>
                <a:gd name="T12" fmla="*/ 0 w 469"/>
                <a:gd name="T13" fmla="*/ 0 h 2517"/>
                <a:gd name="T14" fmla="*/ 0 w 469"/>
                <a:gd name="T15" fmla="*/ 0 h 2517"/>
                <a:gd name="T16" fmla="*/ 0 w 469"/>
                <a:gd name="T17" fmla="*/ 0 h 2517"/>
                <a:gd name="T18" fmla="*/ 0 w 469"/>
                <a:gd name="T19" fmla="*/ 0 h 2517"/>
                <a:gd name="T20" fmla="*/ 0 w 469"/>
                <a:gd name="T21" fmla="*/ 0 h 2517"/>
                <a:gd name="T22" fmla="*/ 0 w 469"/>
                <a:gd name="T23" fmla="*/ 0 h 2517"/>
                <a:gd name="T24" fmla="*/ 0 w 469"/>
                <a:gd name="T25" fmla="*/ 0 h 2517"/>
                <a:gd name="T26" fmla="*/ 0 w 469"/>
                <a:gd name="T27" fmla="*/ 0 h 2517"/>
                <a:gd name="T28" fmla="*/ 0 w 469"/>
                <a:gd name="T29" fmla="*/ 0 h 2517"/>
                <a:gd name="T30" fmla="*/ 0 w 469"/>
                <a:gd name="T31" fmla="*/ 0 h 2517"/>
                <a:gd name="T32" fmla="*/ 0 w 469"/>
                <a:gd name="T33" fmla="*/ 0 h 2517"/>
                <a:gd name="T34" fmla="*/ 0 w 469"/>
                <a:gd name="T35" fmla="*/ 0 h 2517"/>
                <a:gd name="T36" fmla="*/ 0 w 469"/>
                <a:gd name="T37" fmla="*/ 0 h 2517"/>
                <a:gd name="T38" fmla="*/ 0 w 469"/>
                <a:gd name="T39" fmla="*/ 0 h 2517"/>
                <a:gd name="T40" fmla="*/ 0 w 469"/>
                <a:gd name="T41" fmla="*/ 0 h 2517"/>
                <a:gd name="T42" fmla="*/ 0 w 469"/>
                <a:gd name="T43" fmla="*/ 0 h 2517"/>
                <a:gd name="T44" fmla="*/ 0 w 469"/>
                <a:gd name="T45" fmla="*/ 0 h 2517"/>
                <a:gd name="T46" fmla="*/ 0 w 469"/>
                <a:gd name="T47" fmla="*/ 0 h 2517"/>
                <a:gd name="T48" fmla="*/ 0 w 469"/>
                <a:gd name="T49" fmla="*/ 0 h 2517"/>
                <a:gd name="T50" fmla="*/ 0 w 469"/>
                <a:gd name="T51" fmla="*/ 0 h 2517"/>
                <a:gd name="T52" fmla="*/ 0 w 469"/>
                <a:gd name="T53" fmla="*/ 0 h 2517"/>
                <a:gd name="T54" fmla="*/ 0 w 469"/>
                <a:gd name="T55" fmla="*/ 0 h 2517"/>
                <a:gd name="T56" fmla="*/ 0 w 469"/>
                <a:gd name="T57" fmla="*/ 0 h 2517"/>
                <a:gd name="T58" fmla="*/ 0 w 469"/>
                <a:gd name="T59" fmla="*/ 0 h 2517"/>
                <a:gd name="T60" fmla="*/ 0 w 469"/>
                <a:gd name="T61" fmla="*/ 0 h 2517"/>
                <a:gd name="T62" fmla="*/ 0 w 469"/>
                <a:gd name="T63" fmla="*/ 0 h 2517"/>
                <a:gd name="T64" fmla="*/ 0 w 469"/>
                <a:gd name="T65" fmla="*/ 0 h 25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69"/>
                <a:gd name="T100" fmla="*/ 0 h 2517"/>
                <a:gd name="T101" fmla="*/ 469 w 469"/>
                <a:gd name="T102" fmla="*/ 2517 h 25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69" h="2517">
                  <a:moveTo>
                    <a:pt x="50" y="19"/>
                  </a:moveTo>
                  <a:lnTo>
                    <a:pt x="104" y="163"/>
                  </a:lnTo>
                  <a:lnTo>
                    <a:pt x="152" y="317"/>
                  </a:lnTo>
                  <a:lnTo>
                    <a:pt x="195" y="479"/>
                  </a:lnTo>
                  <a:lnTo>
                    <a:pt x="231" y="647"/>
                  </a:lnTo>
                  <a:lnTo>
                    <a:pt x="291" y="992"/>
                  </a:lnTo>
                  <a:lnTo>
                    <a:pt x="336" y="1340"/>
                  </a:lnTo>
                  <a:lnTo>
                    <a:pt x="355" y="1512"/>
                  </a:lnTo>
                  <a:lnTo>
                    <a:pt x="372" y="1678"/>
                  </a:lnTo>
                  <a:lnTo>
                    <a:pt x="387" y="1838"/>
                  </a:lnTo>
                  <a:lnTo>
                    <a:pt x="402" y="1990"/>
                  </a:lnTo>
                  <a:lnTo>
                    <a:pt x="417" y="2133"/>
                  </a:lnTo>
                  <a:lnTo>
                    <a:pt x="432" y="2265"/>
                  </a:lnTo>
                  <a:lnTo>
                    <a:pt x="449" y="2383"/>
                  </a:lnTo>
                  <a:lnTo>
                    <a:pt x="467" y="2487"/>
                  </a:lnTo>
                  <a:cubicBezTo>
                    <a:pt x="469" y="2500"/>
                    <a:pt x="461" y="2513"/>
                    <a:pt x="448" y="2515"/>
                  </a:cubicBezTo>
                  <a:cubicBezTo>
                    <a:pt x="434" y="2517"/>
                    <a:pt x="422" y="2509"/>
                    <a:pt x="420" y="2496"/>
                  </a:cubicBezTo>
                  <a:lnTo>
                    <a:pt x="402" y="2390"/>
                  </a:lnTo>
                  <a:lnTo>
                    <a:pt x="385" y="2270"/>
                  </a:lnTo>
                  <a:lnTo>
                    <a:pt x="370" y="2138"/>
                  </a:lnTo>
                  <a:lnTo>
                    <a:pt x="355" y="1995"/>
                  </a:lnTo>
                  <a:lnTo>
                    <a:pt x="340" y="1843"/>
                  </a:lnTo>
                  <a:lnTo>
                    <a:pt x="325" y="1683"/>
                  </a:lnTo>
                  <a:lnTo>
                    <a:pt x="308" y="1517"/>
                  </a:lnTo>
                  <a:lnTo>
                    <a:pt x="289" y="1347"/>
                  </a:lnTo>
                  <a:lnTo>
                    <a:pt x="244" y="1001"/>
                  </a:lnTo>
                  <a:lnTo>
                    <a:pt x="184" y="658"/>
                  </a:lnTo>
                  <a:lnTo>
                    <a:pt x="148" y="492"/>
                  </a:lnTo>
                  <a:lnTo>
                    <a:pt x="107" y="332"/>
                  </a:lnTo>
                  <a:lnTo>
                    <a:pt x="59" y="180"/>
                  </a:lnTo>
                  <a:lnTo>
                    <a:pt x="5" y="36"/>
                  </a:lnTo>
                  <a:cubicBezTo>
                    <a:pt x="0" y="23"/>
                    <a:pt x="7" y="10"/>
                    <a:pt x="19" y="5"/>
                  </a:cubicBezTo>
                  <a:cubicBezTo>
                    <a:pt x="31" y="0"/>
                    <a:pt x="45" y="7"/>
                    <a:pt x="50" y="19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2" name="Freeform 28">
              <a:extLst>
                <a:ext uri="{FF2B5EF4-FFF2-40B4-BE49-F238E27FC236}">
                  <a16:creationId xmlns:a16="http://schemas.microsoft.com/office/drawing/2014/main" id="{9AE0438A-C154-5C4A-8A38-82FE049D0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2147"/>
              <a:ext cx="63" cy="178"/>
            </a:xfrm>
            <a:custGeom>
              <a:avLst/>
              <a:gdLst>
                <a:gd name="T0" fmla="*/ 0 w 245"/>
                <a:gd name="T1" fmla="*/ 0 h 693"/>
                <a:gd name="T2" fmla="*/ 0 w 245"/>
                <a:gd name="T3" fmla="*/ 0 h 693"/>
                <a:gd name="T4" fmla="*/ 0 w 245"/>
                <a:gd name="T5" fmla="*/ 0 h 693"/>
                <a:gd name="T6" fmla="*/ 0 w 245"/>
                <a:gd name="T7" fmla="*/ 0 h 693"/>
                <a:gd name="T8" fmla="*/ 0 w 245"/>
                <a:gd name="T9" fmla="*/ 0 h 693"/>
                <a:gd name="T10" fmla="*/ 0 w 245"/>
                <a:gd name="T11" fmla="*/ 0 h 693"/>
                <a:gd name="T12" fmla="*/ 0 w 245"/>
                <a:gd name="T13" fmla="*/ 0 h 693"/>
                <a:gd name="T14" fmla="*/ 0 w 245"/>
                <a:gd name="T15" fmla="*/ 0 h 693"/>
                <a:gd name="T16" fmla="*/ 0 w 245"/>
                <a:gd name="T17" fmla="*/ 0 h 693"/>
                <a:gd name="T18" fmla="*/ 0 w 245"/>
                <a:gd name="T19" fmla="*/ 0 h 693"/>
                <a:gd name="T20" fmla="*/ 0 w 245"/>
                <a:gd name="T21" fmla="*/ 0 h 693"/>
                <a:gd name="T22" fmla="*/ 0 w 245"/>
                <a:gd name="T23" fmla="*/ 0 h 693"/>
                <a:gd name="T24" fmla="*/ 0 w 245"/>
                <a:gd name="T25" fmla="*/ 0 h 693"/>
                <a:gd name="T26" fmla="*/ 0 w 245"/>
                <a:gd name="T27" fmla="*/ 0 h 693"/>
                <a:gd name="T28" fmla="*/ 0 w 245"/>
                <a:gd name="T29" fmla="*/ 0 h 693"/>
                <a:gd name="T30" fmla="*/ 0 w 245"/>
                <a:gd name="T31" fmla="*/ 0 h 693"/>
                <a:gd name="T32" fmla="*/ 0 w 245"/>
                <a:gd name="T33" fmla="*/ 0 h 693"/>
                <a:gd name="T34" fmla="*/ 0 w 245"/>
                <a:gd name="T35" fmla="*/ 0 h 693"/>
                <a:gd name="T36" fmla="*/ 0 w 245"/>
                <a:gd name="T37" fmla="*/ 0 h 693"/>
                <a:gd name="T38" fmla="*/ 0 w 245"/>
                <a:gd name="T39" fmla="*/ 0 h 693"/>
                <a:gd name="T40" fmla="*/ 0 w 245"/>
                <a:gd name="T41" fmla="*/ 0 h 693"/>
                <a:gd name="T42" fmla="*/ 0 w 245"/>
                <a:gd name="T43" fmla="*/ 0 h 693"/>
                <a:gd name="T44" fmla="*/ 0 w 245"/>
                <a:gd name="T45" fmla="*/ 0 h 693"/>
                <a:gd name="T46" fmla="*/ 0 w 245"/>
                <a:gd name="T47" fmla="*/ 0 h 693"/>
                <a:gd name="T48" fmla="*/ 0 w 245"/>
                <a:gd name="T49" fmla="*/ 0 h 693"/>
                <a:gd name="T50" fmla="*/ 0 w 245"/>
                <a:gd name="T51" fmla="*/ 0 h 693"/>
                <a:gd name="T52" fmla="*/ 0 w 245"/>
                <a:gd name="T53" fmla="*/ 0 h 6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45"/>
                <a:gd name="T82" fmla="*/ 0 h 693"/>
                <a:gd name="T83" fmla="*/ 245 w 245"/>
                <a:gd name="T84" fmla="*/ 693 h 69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45" h="693">
                  <a:moveTo>
                    <a:pt x="49" y="21"/>
                  </a:moveTo>
                  <a:lnTo>
                    <a:pt x="69" y="140"/>
                  </a:lnTo>
                  <a:lnTo>
                    <a:pt x="82" y="252"/>
                  </a:lnTo>
                  <a:lnTo>
                    <a:pt x="94" y="352"/>
                  </a:lnTo>
                  <a:lnTo>
                    <a:pt x="106" y="439"/>
                  </a:lnTo>
                  <a:lnTo>
                    <a:pt x="124" y="513"/>
                  </a:lnTo>
                  <a:lnTo>
                    <a:pt x="123" y="509"/>
                  </a:lnTo>
                  <a:lnTo>
                    <a:pt x="149" y="573"/>
                  </a:lnTo>
                  <a:lnTo>
                    <a:pt x="145" y="568"/>
                  </a:lnTo>
                  <a:lnTo>
                    <a:pt x="183" y="617"/>
                  </a:lnTo>
                  <a:lnTo>
                    <a:pt x="177" y="611"/>
                  </a:lnTo>
                  <a:lnTo>
                    <a:pt x="230" y="645"/>
                  </a:lnTo>
                  <a:cubicBezTo>
                    <a:pt x="242" y="652"/>
                    <a:pt x="245" y="667"/>
                    <a:pt x="238" y="678"/>
                  </a:cubicBezTo>
                  <a:cubicBezTo>
                    <a:pt x="231" y="690"/>
                    <a:pt x="216" y="693"/>
                    <a:pt x="205" y="686"/>
                  </a:cubicBezTo>
                  <a:lnTo>
                    <a:pt x="152" y="652"/>
                  </a:lnTo>
                  <a:cubicBezTo>
                    <a:pt x="149" y="650"/>
                    <a:pt x="147" y="648"/>
                    <a:pt x="146" y="646"/>
                  </a:cubicBezTo>
                  <a:lnTo>
                    <a:pt x="108" y="597"/>
                  </a:lnTo>
                  <a:cubicBezTo>
                    <a:pt x="106" y="595"/>
                    <a:pt x="105" y="594"/>
                    <a:pt x="104" y="592"/>
                  </a:cubicBezTo>
                  <a:lnTo>
                    <a:pt x="78" y="528"/>
                  </a:lnTo>
                  <a:cubicBezTo>
                    <a:pt x="78" y="526"/>
                    <a:pt x="77" y="525"/>
                    <a:pt x="77" y="524"/>
                  </a:cubicBezTo>
                  <a:lnTo>
                    <a:pt x="59" y="446"/>
                  </a:lnTo>
                  <a:lnTo>
                    <a:pt x="47" y="357"/>
                  </a:lnTo>
                  <a:lnTo>
                    <a:pt x="35" y="257"/>
                  </a:lnTo>
                  <a:lnTo>
                    <a:pt x="22" y="148"/>
                  </a:lnTo>
                  <a:lnTo>
                    <a:pt x="2" y="29"/>
                  </a:lnTo>
                  <a:cubicBezTo>
                    <a:pt x="0" y="16"/>
                    <a:pt x="8" y="4"/>
                    <a:pt x="21" y="2"/>
                  </a:cubicBezTo>
                  <a:cubicBezTo>
                    <a:pt x="35" y="0"/>
                    <a:pt x="47" y="8"/>
                    <a:pt x="49" y="21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3" name="Freeform 29">
              <a:extLst>
                <a:ext uri="{FF2B5EF4-FFF2-40B4-BE49-F238E27FC236}">
                  <a16:creationId xmlns:a16="http://schemas.microsoft.com/office/drawing/2014/main" id="{3E0F6A7B-53C9-1546-A656-B5A393665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2311"/>
              <a:ext cx="374" cy="28"/>
            </a:xfrm>
            <a:custGeom>
              <a:avLst/>
              <a:gdLst>
                <a:gd name="T0" fmla="*/ 0 w 1459"/>
                <a:gd name="T1" fmla="*/ 0 h 107"/>
                <a:gd name="T2" fmla="*/ 0 w 1459"/>
                <a:gd name="T3" fmla="*/ 0 h 107"/>
                <a:gd name="T4" fmla="*/ 0 w 1459"/>
                <a:gd name="T5" fmla="*/ 0 h 107"/>
                <a:gd name="T6" fmla="*/ 0 w 1459"/>
                <a:gd name="T7" fmla="*/ 0 h 107"/>
                <a:gd name="T8" fmla="*/ 0 w 1459"/>
                <a:gd name="T9" fmla="*/ 0 h 107"/>
                <a:gd name="T10" fmla="*/ 0 w 1459"/>
                <a:gd name="T11" fmla="*/ 0 h 107"/>
                <a:gd name="T12" fmla="*/ 0 w 1459"/>
                <a:gd name="T13" fmla="*/ 0 h 107"/>
                <a:gd name="T14" fmla="*/ 0 w 1459"/>
                <a:gd name="T15" fmla="*/ 0 h 107"/>
                <a:gd name="T16" fmla="*/ 0 w 1459"/>
                <a:gd name="T17" fmla="*/ 0 h 107"/>
                <a:gd name="T18" fmla="*/ 0 w 1459"/>
                <a:gd name="T19" fmla="*/ 0 h 107"/>
                <a:gd name="T20" fmla="*/ 0 w 1459"/>
                <a:gd name="T21" fmla="*/ 0 h 107"/>
                <a:gd name="T22" fmla="*/ 0 w 1459"/>
                <a:gd name="T23" fmla="*/ 0 h 107"/>
                <a:gd name="T24" fmla="*/ 0 w 1459"/>
                <a:gd name="T25" fmla="*/ 0 h 107"/>
                <a:gd name="T26" fmla="*/ 0 w 1459"/>
                <a:gd name="T27" fmla="*/ 0 h 107"/>
                <a:gd name="T28" fmla="*/ 0 w 1459"/>
                <a:gd name="T29" fmla="*/ 0 h 107"/>
                <a:gd name="T30" fmla="*/ 0 w 1459"/>
                <a:gd name="T31" fmla="*/ 0 h 107"/>
                <a:gd name="T32" fmla="*/ 0 w 1459"/>
                <a:gd name="T33" fmla="*/ 0 h 107"/>
                <a:gd name="T34" fmla="*/ 0 w 1459"/>
                <a:gd name="T35" fmla="*/ 0 h 107"/>
                <a:gd name="T36" fmla="*/ 0 w 1459"/>
                <a:gd name="T37" fmla="*/ 0 h 107"/>
                <a:gd name="T38" fmla="*/ 0 w 1459"/>
                <a:gd name="T39" fmla="*/ 0 h 107"/>
                <a:gd name="T40" fmla="*/ 0 w 1459"/>
                <a:gd name="T41" fmla="*/ 0 h 107"/>
                <a:gd name="T42" fmla="*/ 0 w 1459"/>
                <a:gd name="T43" fmla="*/ 0 h 107"/>
                <a:gd name="T44" fmla="*/ 0 w 1459"/>
                <a:gd name="T45" fmla="*/ 0 h 107"/>
                <a:gd name="T46" fmla="*/ 0 w 1459"/>
                <a:gd name="T47" fmla="*/ 0 h 107"/>
                <a:gd name="T48" fmla="*/ 0 w 1459"/>
                <a:gd name="T49" fmla="*/ 0 h 107"/>
                <a:gd name="T50" fmla="*/ 0 w 1459"/>
                <a:gd name="T51" fmla="*/ 0 h 107"/>
                <a:gd name="T52" fmla="*/ 0 w 1459"/>
                <a:gd name="T53" fmla="*/ 0 h 107"/>
                <a:gd name="T54" fmla="*/ 0 w 1459"/>
                <a:gd name="T55" fmla="*/ 0 h 107"/>
                <a:gd name="T56" fmla="*/ 0 w 1459"/>
                <a:gd name="T57" fmla="*/ 0 h 107"/>
                <a:gd name="T58" fmla="*/ 0 w 1459"/>
                <a:gd name="T59" fmla="*/ 0 h 107"/>
                <a:gd name="T60" fmla="*/ 0 w 1459"/>
                <a:gd name="T61" fmla="*/ 0 h 10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459"/>
                <a:gd name="T94" fmla="*/ 0 h 107"/>
                <a:gd name="T95" fmla="*/ 1459 w 1459"/>
                <a:gd name="T96" fmla="*/ 107 h 10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459" h="107">
                  <a:moveTo>
                    <a:pt x="35" y="5"/>
                  </a:moveTo>
                  <a:lnTo>
                    <a:pt x="91" y="24"/>
                  </a:lnTo>
                  <a:lnTo>
                    <a:pt x="156" y="37"/>
                  </a:lnTo>
                  <a:lnTo>
                    <a:pt x="232" y="47"/>
                  </a:lnTo>
                  <a:lnTo>
                    <a:pt x="315" y="54"/>
                  </a:lnTo>
                  <a:lnTo>
                    <a:pt x="407" y="57"/>
                  </a:lnTo>
                  <a:lnTo>
                    <a:pt x="503" y="59"/>
                  </a:lnTo>
                  <a:lnTo>
                    <a:pt x="706" y="55"/>
                  </a:lnTo>
                  <a:lnTo>
                    <a:pt x="913" y="47"/>
                  </a:lnTo>
                  <a:lnTo>
                    <a:pt x="1110" y="38"/>
                  </a:lnTo>
                  <a:lnTo>
                    <a:pt x="1203" y="34"/>
                  </a:lnTo>
                  <a:lnTo>
                    <a:pt x="1288" y="30"/>
                  </a:lnTo>
                  <a:lnTo>
                    <a:pt x="1367" y="29"/>
                  </a:lnTo>
                  <a:lnTo>
                    <a:pt x="1435" y="29"/>
                  </a:lnTo>
                  <a:cubicBezTo>
                    <a:pt x="1449" y="29"/>
                    <a:pt x="1459" y="40"/>
                    <a:pt x="1459" y="53"/>
                  </a:cubicBezTo>
                  <a:cubicBezTo>
                    <a:pt x="1459" y="67"/>
                    <a:pt x="1449" y="77"/>
                    <a:pt x="1435" y="77"/>
                  </a:cubicBezTo>
                  <a:lnTo>
                    <a:pt x="1368" y="77"/>
                  </a:lnTo>
                  <a:lnTo>
                    <a:pt x="1291" y="78"/>
                  </a:lnTo>
                  <a:lnTo>
                    <a:pt x="1206" y="82"/>
                  </a:lnTo>
                  <a:lnTo>
                    <a:pt x="1113" y="86"/>
                  </a:lnTo>
                  <a:lnTo>
                    <a:pt x="914" y="95"/>
                  </a:lnTo>
                  <a:lnTo>
                    <a:pt x="707" y="103"/>
                  </a:lnTo>
                  <a:lnTo>
                    <a:pt x="502" y="107"/>
                  </a:lnTo>
                  <a:lnTo>
                    <a:pt x="404" y="105"/>
                  </a:lnTo>
                  <a:lnTo>
                    <a:pt x="311" y="101"/>
                  </a:lnTo>
                  <a:lnTo>
                    <a:pt x="225" y="94"/>
                  </a:lnTo>
                  <a:lnTo>
                    <a:pt x="147" y="84"/>
                  </a:lnTo>
                  <a:lnTo>
                    <a:pt x="76" y="69"/>
                  </a:lnTo>
                  <a:lnTo>
                    <a:pt x="20" y="50"/>
                  </a:lnTo>
                  <a:cubicBezTo>
                    <a:pt x="7" y="46"/>
                    <a:pt x="0" y="32"/>
                    <a:pt x="5" y="20"/>
                  </a:cubicBezTo>
                  <a:cubicBezTo>
                    <a:pt x="9" y="7"/>
                    <a:pt x="23" y="0"/>
                    <a:pt x="35" y="5"/>
                  </a:cubicBezTo>
                  <a:close/>
                </a:path>
              </a:pathLst>
            </a:custGeom>
            <a:solidFill>
              <a:srgbClr val="BE4B48"/>
            </a:solidFill>
            <a:ln w="4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4" name="Freeform 30">
              <a:extLst>
                <a:ext uri="{FF2B5EF4-FFF2-40B4-BE49-F238E27FC236}">
                  <a16:creationId xmlns:a16="http://schemas.microsoft.com/office/drawing/2014/main" id="{EC88EC4A-B094-6A42-9CDE-483689B7A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2316"/>
              <a:ext cx="169" cy="17"/>
            </a:xfrm>
            <a:custGeom>
              <a:avLst/>
              <a:gdLst>
                <a:gd name="T0" fmla="*/ 0 w 657"/>
                <a:gd name="T1" fmla="*/ 0 h 65"/>
                <a:gd name="T2" fmla="*/ 0 w 657"/>
                <a:gd name="T3" fmla="*/ 0 h 65"/>
                <a:gd name="T4" fmla="*/ 0 w 657"/>
                <a:gd name="T5" fmla="*/ 0 h 65"/>
                <a:gd name="T6" fmla="*/ 0 w 657"/>
                <a:gd name="T7" fmla="*/ 0 h 65"/>
                <a:gd name="T8" fmla="*/ 0 w 657"/>
                <a:gd name="T9" fmla="*/ 0 h 65"/>
                <a:gd name="T10" fmla="*/ 0 w 657"/>
                <a:gd name="T11" fmla="*/ 0 h 65"/>
                <a:gd name="T12" fmla="*/ 0 w 657"/>
                <a:gd name="T13" fmla="*/ 0 h 65"/>
                <a:gd name="T14" fmla="*/ 0 w 657"/>
                <a:gd name="T15" fmla="*/ 0 h 65"/>
                <a:gd name="T16" fmla="*/ 0 w 657"/>
                <a:gd name="T17" fmla="*/ 0 h 65"/>
                <a:gd name="T18" fmla="*/ 0 w 657"/>
                <a:gd name="T19" fmla="*/ 0 h 65"/>
                <a:gd name="T20" fmla="*/ 0 w 657"/>
                <a:gd name="T21" fmla="*/ 0 h 65"/>
                <a:gd name="T22" fmla="*/ 0 w 657"/>
                <a:gd name="T23" fmla="*/ 0 h 65"/>
                <a:gd name="T24" fmla="*/ 0 w 657"/>
                <a:gd name="T25" fmla="*/ 0 h 65"/>
                <a:gd name="T26" fmla="*/ 0 w 657"/>
                <a:gd name="T27" fmla="*/ 0 h 65"/>
                <a:gd name="T28" fmla="*/ 0 w 657"/>
                <a:gd name="T29" fmla="*/ 0 h 65"/>
                <a:gd name="T30" fmla="*/ 0 w 657"/>
                <a:gd name="T31" fmla="*/ 0 h 65"/>
                <a:gd name="T32" fmla="*/ 0 w 657"/>
                <a:gd name="T33" fmla="*/ 0 h 65"/>
                <a:gd name="T34" fmla="*/ 0 w 657"/>
                <a:gd name="T35" fmla="*/ 0 h 65"/>
                <a:gd name="T36" fmla="*/ 0 w 657"/>
                <a:gd name="T37" fmla="*/ 0 h 65"/>
                <a:gd name="T38" fmla="*/ 0 w 657"/>
                <a:gd name="T39" fmla="*/ 0 h 65"/>
                <a:gd name="T40" fmla="*/ 0 w 657"/>
                <a:gd name="T41" fmla="*/ 0 h 65"/>
                <a:gd name="T42" fmla="*/ 0 w 657"/>
                <a:gd name="T43" fmla="*/ 0 h 65"/>
                <a:gd name="T44" fmla="*/ 0 w 657"/>
                <a:gd name="T45" fmla="*/ 0 h 65"/>
                <a:gd name="T46" fmla="*/ 0 w 657"/>
                <a:gd name="T47" fmla="*/ 0 h 65"/>
                <a:gd name="T48" fmla="*/ 0 w 657"/>
                <a:gd name="T49" fmla="*/ 0 h 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57"/>
                <a:gd name="T76" fmla="*/ 0 h 65"/>
                <a:gd name="T77" fmla="*/ 657 w 657"/>
                <a:gd name="T78" fmla="*/ 65 h 6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57" h="65">
                  <a:moveTo>
                    <a:pt x="25" y="0"/>
                  </a:moveTo>
                  <a:lnTo>
                    <a:pt x="79" y="1"/>
                  </a:lnTo>
                  <a:lnTo>
                    <a:pt x="126" y="3"/>
                  </a:lnTo>
                  <a:lnTo>
                    <a:pt x="206" y="5"/>
                  </a:lnTo>
                  <a:lnTo>
                    <a:pt x="272" y="8"/>
                  </a:lnTo>
                  <a:lnTo>
                    <a:pt x="329" y="10"/>
                  </a:lnTo>
                  <a:lnTo>
                    <a:pt x="387" y="12"/>
                  </a:lnTo>
                  <a:lnTo>
                    <a:pt x="453" y="13"/>
                  </a:lnTo>
                  <a:lnTo>
                    <a:pt x="532" y="15"/>
                  </a:lnTo>
                  <a:lnTo>
                    <a:pt x="578" y="15"/>
                  </a:lnTo>
                  <a:lnTo>
                    <a:pt x="633" y="16"/>
                  </a:lnTo>
                  <a:cubicBezTo>
                    <a:pt x="646" y="17"/>
                    <a:pt x="657" y="28"/>
                    <a:pt x="656" y="41"/>
                  </a:cubicBezTo>
                  <a:cubicBezTo>
                    <a:pt x="656" y="54"/>
                    <a:pt x="645" y="65"/>
                    <a:pt x="632" y="64"/>
                  </a:cubicBezTo>
                  <a:lnTo>
                    <a:pt x="578" y="63"/>
                  </a:lnTo>
                  <a:lnTo>
                    <a:pt x="531" y="63"/>
                  </a:lnTo>
                  <a:lnTo>
                    <a:pt x="452" y="61"/>
                  </a:lnTo>
                  <a:lnTo>
                    <a:pt x="386" y="60"/>
                  </a:lnTo>
                  <a:lnTo>
                    <a:pt x="328" y="58"/>
                  </a:lnTo>
                  <a:lnTo>
                    <a:pt x="269" y="56"/>
                  </a:lnTo>
                  <a:lnTo>
                    <a:pt x="205" y="53"/>
                  </a:lnTo>
                  <a:lnTo>
                    <a:pt x="124" y="51"/>
                  </a:lnTo>
                  <a:lnTo>
                    <a:pt x="78" y="49"/>
                  </a:lnTo>
                  <a:lnTo>
                    <a:pt x="24" y="48"/>
                  </a:lnTo>
                  <a:cubicBezTo>
                    <a:pt x="11" y="48"/>
                    <a:pt x="0" y="37"/>
                    <a:pt x="0" y="24"/>
                  </a:cubicBezTo>
                  <a:cubicBezTo>
                    <a:pt x="1" y="11"/>
                    <a:pt x="12" y="0"/>
                    <a:pt x="25" y="0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Freeform 31">
              <a:extLst>
                <a:ext uri="{FF2B5EF4-FFF2-40B4-BE49-F238E27FC236}">
                  <a16:creationId xmlns:a16="http://schemas.microsoft.com/office/drawing/2014/main" id="{D8A398EC-25FD-EA47-981D-2C9B0E876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2320"/>
              <a:ext cx="370" cy="12"/>
            </a:xfrm>
            <a:custGeom>
              <a:avLst/>
              <a:gdLst>
                <a:gd name="T0" fmla="*/ 0 w 1440"/>
                <a:gd name="T1" fmla="*/ 0 h 48"/>
                <a:gd name="T2" fmla="*/ 0 w 1440"/>
                <a:gd name="T3" fmla="*/ 0 h 48"/>
                <a:gd name="T4" fmla="*/ 0 w 1440"/>
                <a:gd name="T5" fmla="*/ 0 h 48"/>
                <a:gd name="T6" fmla="*/ 0 w 1440"/>
                <a:gd name="T7" fmla="*/ 0 h 48"/>
                <a:gd name="T8" fmla="*/ 0 w 1440"/>
                <a:gd name="T9" fmla="*/ 0 h 48"/>
                <a:gd name="T10" fmla="*/ 0 w 1440"/>
                <a:gd name="T11" fmla="*/ 0 h 48"/>
                <a:gd name="T12" fmla="*/ 0 w 1440"/>
                <a:gd name="T13" fmla="*/ 0 h 48"/>
                <a:gd name="T14" fmla="*/ 0 w 1440"/>
                <a:gd name="T15" fmla="*/ 0 h 48"/>
                <a:gd name="T16" fmla="*/ 0 w 1440"/>
                <a:gd name="T17" fmla="*/ 0 h 48"/>
                <a:gd name="T18" fmla="*/ 0 w 1440"/>
                <a:gd name="T19" fmla="*/ 0 h 48"/>
                <a:gd name="T20" fmla="*/ 0 w 1440"/>
                <a:gd name="T21" fmla="*/ 0 h 48"/>
                <a:gd name="T22" fmla="*/ 0 w 1440"/>
                <a:gd name="T23" fmla="*/ 0 h 48"/>
                <a:gd name="T24" fmla="*/ 0 w 1440"/>
                <a:gd name="T25" fmla="*/ 0 h 48"/>
                <a:gd name="T26" fmla="*/ 0 w 1440"/>
                <a:gd name="T27" fmla="*/ 0 h 48"/>
                <a:gd name="T28" fmla="*/ 0 w 1440"/>
                <a:gd name="T29" fmla="*/ 0 h 48"/>
                <a:gd name="T30" fmla="*/ 0 w 1440"/>
                <a:gd name="T31" fmla="*/ 0 h 48"/>
                <a:gd name="T32" fmla="*/ 0 w 1440"/>
                <a:gd name="T33" fmla="*/ 0 h 48"/>
                <a:gd name="T34" fmla="*/ 0 w 1440"/>
                <a:gd name="T35" fmla="*/ 0 h 48"/>
                <a:gd name="T36" fmla="*/ 0 w 1440"/>
                <a:gd name="T37" fmla="*/ 0 h 48"/>
                <a:gd name="T38" fmla="*/ 0 w 1440"/>
                <a:gd name="T39" fmla="*/ 0 h 48"/>
                <a:gd name="T40" fmla="*/ 0 w 1440"/>
                <a:gd name="T41" fmla="*/ 0 h 48"/>
                <a:gd name="T42" fmla="*/ 0 w 1440"/>
                <a:gd name="T43" fmla="*/ 0 h 48"/>
                <a:gd name="T44" fmla="*/ 0 w 1440"/>
                <a:gd name="T45" fmla="*/ 0 h 48"/>
                <a:gd name="T46" fmla="*/ 0 w 1440"/>
                <a:gd name="T47" fmla="*/ 0 h 48"/>
                <a:gd name="T48" fmla="*/ 0 w 1440"/>
                <a:gd name="T49" fmla="*/ 0 h 48"/>
                <a:gd name="T50" fmla="*/ 0 w 1440"/>
                <a:gd name="T51" fmla="*/ 0 h 48"/>
                <a:gd name="T52" fmla="*/ 0 w 1440"/>
                <a:gd name="T53" fmla="*/ 0 h 48"/>
                <a:gd name="T54" fmla="*/ 0 w 1440"/>
                <a:gd name="T55" fmla="*/ 0 h 48"/>
                <a:gd name="T56" fmla="*/ 0 w 1440"/>
                <a:gd name="T57" fmla="*/ 0 h 4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0"/>
                <a:gd name="T88" fmla="*/ 0 h 48"/>
                <a:gd name="T89" fmla="*/ 1440 w 1440"/>
                <a:gd name="T90" fmla="*/ 48 h 4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0" h="48">
                  <a:moveTo>
                    <a:pt x="24" y="0"/>
                  </a:moveTo>
                  <a:lnTo>
                    <a:pt x="91" y="0"/>
                  </a:lnTo>
                  <a:lnTo>
                    <a:pt x="166" y="0"/>
                  </a:lnTo>
                  <a:lnTo>
                    <a:pt x="247" y="0"/>
                  </a:lnTo>
                  <a:lnTo>
                    <a:pt x="335" y="0"/>
                  </a:lnTo>
                  <a:lnTo>
                    <a:pt x="523" y="0"/>
                  </a:lnTo>
                  <a:lnTo>
                    <a:pt x="720" y="0"/>
                  </a:lnTo>
                  <a:lnTo>
                    <a:pt x="918" y="0"/>
                  </a:lnTo>
                  <a:lnTo>
                    <a:pt x="1106" y="0"/>
                  </a:lnTo>
                  <a:lnTo>
                    <a:pt x="1193" y="0"/>
                  </a:lnTo>
                  <a:lnTo>
                    <a:pt x="1275" y="0"/>
                  </a:lnTo>
                  <a:lnTo>
                    <a:pt x="1349" y="0"/>
                  </a:lnTo>
                  <a:lnTo>
                    <a:pt x="1416" y="0"/>
                  </a:lnTo>
                  <a:cubicBezTo>
                    <a:pt x="1430" y="0"/>
                    <a:pt x="1440" y="11"/>
                    <a:pt x="1440" y="24"/>
                  </a:cubicBezTo>
                  <a:cubicBezTo>
                    <a:pt x="1440" y="38"/>
                    <a:pt x="1430" y="48"/>
                    <a:pt x="1416" y="48"/>
                  </a:cubicBezTo>
                  <a:lnTo>
                    <a:pt x="1349" y="48"/>
                  </a:lnTo>
                  <a:lnTo>
                    <a:pt x="1275" y="48"/>
                  </a:lnTo>
                  <a:lnTo>
                    <a:pt x="1193" y="48"/>
                  </a:lnTo>
                  <a:lnTo>
                    <a:pt x="1106" y="48"/>
                  </a:lnTo>
                  <a:lnTo>
                    <a:pt x="918" y="48"/>
                  </a:lnTo>
                  <a:lnTo>
                    <a:pt x="720" y="48"/>
                  </a:lnTo>
                  <a:lnTo>
                    <a:pt x="523" y="48"/>
                  </a:lnTo>
                  <a:lnTo>
                    <a:pt x="335" y="48"/>
                  </a:lnTo>
                  <a:lnTo>
                    <a:pt x="247" y="48"/>
                  </a:lnTo>
                  <a:lnTo>
                    <a:pt x="166" y="48"/>
                  </a:lnTo>
                  <a:lnTo>
                    <a:pt x="91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Freeform 32">
              <a:extLst>
                <a:ext uri="{FF2B5EF4-FFF2-40B4-BE49-F238E27FC236}">
                  <a16:creationId xmlns:a16="http://schemas.microsoft.com/office/drawing/2014/main" id="{1297DE5B-A6B3-1247-9828-0DD066BEC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" y="2320"/>
              <a:ext cx="169" cy="17"/>
            </a:xfrm>
            <a:custGeom>
              <a:avLst/>
              <a:gdLst>
                <a:gd name="T0" fmla="*/ 0 w 657"/>
                <a:gd name="T1" fmla="*/ 0 h 65"/>
                <a:gd name="T2" fmla="*/ 0 w 657"/>
                <a:gd name="T3" fmla="*/ 0 h 65"/>
                <a:gd name="T4" fmla="*/ 0 w 657"/>
                <a:gd name="T5" fmla="*/ 0 h 65"/>
                <a:gd name="T6" fmla="*/ 0 w 657"/>
                <a:gd name="T7" fmla="*/ 0 h 65"/>
                <a:gd name="T8" fmla="*/ 0 w 657"/>
                <a:gd name="T9" fmla="*/ 0 h 65"/>
                <a:gd name="T10" fmla="*/ 0 w 657"/>
                <a:gd name="T11" fmla="*/ 0 h 65"/>
                <a:gd name="T12" fmla="*/ 0 w 657"/>
                <a:gd name="T13" fmla="*/ 0 h 65"/>
                <a:gd name="T14" fmla="*/ 0 w 657"/>
                <a:gd name="T15" fmla="*/ 0 h 65"/>
                <a:gd name="T16" fmla="*/ 0 w 657"/>
                <a:gd name="T17" fmla="*/ 0 h 65"/>
                <a:gd name="T18" fmla="*/ 0 w 657"/>
                <a:gd name="T19" fmla="*/ 0 h 65"/>
                <a:gd name="T20" fmla="*/ 0 w 657"/>
                <a:gd name="T21" fmla="*/ 0 h 65"/>
                <a:gd name="T22" fmla="*/ 0 w 657"/>
                <a:gd name="T23" fmla="*/ 0 h 65"/>
                <a:gd name="T24" fmla="*/ 0 w 657"/>
                <a:gd name="T25" fmla="*/ 0 h 65"/>
                <a:gd name="T26" fmla="*/ 0 w 657"/>
                <a:gd name="T27" fmla="*/ 0 h 65"/>
                <a:gd name="T28" fmla="*/ 0 w 657"/>
                <a:gd name="T29" fmla="*/ 0 h 65"/>
                <a:gd name="T30" fmla="*/ 0 w 657"/>
                <a:gd name="T31" fmla="*/ 0 h 65"/>
                <a:gd name="T32" fmla="*/ 0 w 657"/>
                <a:gd name="T33" fmla="*/ 0 h 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7"/>
                <a:gd name="T52" fmla="*/ 0 h 65"/>
                <a:gd name="T53" fmla="*/ 657 w 657"/>
                <a:gd name="T54" fmla="*/ 65 h 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7" h="65">
                  <a:moveTo>
                    <a:pt x="25" y="0"/>
                  </a:moveTo>
                  <a:lnTo>
                    <a:pt x="131" y="2"/>
                  </a:lnTo>
                  <a:lnTo>
                    <a:pt x="223" y="4"/>
                  </a:lnTo>
                  <a:lnTo>
                    <a:pt x="303" y="7"/>
                  </a:lnTo>
                  <a:lnTo>
                    <a:pt x="374" y="9"/>
                  </a:lnTo>
                  <a:lnTo>
                    <a:pt x="504" y="13"/>
                  </a:lnTo>
                  <a:lnTo>
                    <a:pt x="633" y="16"/>
                  </a:lnTo>
                  <a:cubicBezTo>
                    <a:pt x="646" y="17"/>
                    <a:pt x="657" y="28"/>
                    <a:pt x="656" y="41"/>
                  </a:cubicBezTo>
                  <a:cubicBezTo>
                    <a:pt x="656" y="54"/>
                    <a:pt x="645" y="65"/>
                    <a:pt x="632" y="64"/>
                  </a:cubicBezTo>
                  <a:lnTo>
                    <a:pt x="503" y="61"/>
                  </a:lnTo>
                  <a:lnTo>
                    <a:pt x="373" y="57"/>
                  </a:lnTo>
                  <a:lnTo>
                    <a:pt x="302" y="55"/>
                  </a:lnTo>
                  <a:lnTo>
                    <a:pt x="222" y="52"/>
                  </a:lnTo>
                  <a:lnTo>
                    <a:pt x="130" y="50"/>
                  </a:lnTo>
                  <a:lnTo>
                    <a:pt x="24" y="48"/>
                  </a:lnTo>
                  <a:cubicBezTo>
                    <a:pt x="11" y="48"/>
                    <a:pt x="0" y="37"/>
                    <a:pt x="0" y="24"/>
                  </a:cubicBezTo>
                  <a:cubicBezTo>
                    <a:pt x="1" y="11"/>
                    <a:pt x="12" y="0"/>
                    <a:pt x="25" y="0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Freeform 33">
              <a:extLst>
                <a:ext uri="{FF2B5EF4-FFF2-40B4-BE49-F238E27FC236}">
                  <a16:creationId xmlns:a16="http://schemas.microsoft.com/office/drawing/2014/main" id="{EB1CAA63-697B-FD48-BEFF-3745FBE11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" y="2322"/>
              <a:ext cx="169" cy="15"/>
            </a:xfrm>
            <a:custGeom>
              <a:avLst/>
              <a:gdLst>
                <a:gd name="T0" fmla="*/ 0 w 657"/>
                <a:gd name="T1" fmla="*/ 0 h 55"/>
                <a:gd name="T2" fmla="*/ 0 w 657"/>
                <a:gd name="T3" fmla="*/ 0 h 55"/>
                <a:gd name="T4" fmla="*/ 0 w 657"/>
                <a:gd name="T5" fmla="*/ 0 h 55"/>
                <a:gd name="T6" fmla="*/ 0 w 657"/>
                <a:gd name="T7" fmla="*/ 0 h 55"/>
                <a:gd name="T8" fmla="*/ 0 w 657"/>
                <a:gd name="T9" fmla="*/ 0 h 55"/>
                <a:gd name="T10" fmla="*/ 0 w 657"/>
                <a:gd name="T11" fmla="*/ 0 h 55"/>
                <a:gd name="T12" fmla="*/ 0 w 657"/>
                <a:gd name="T13" fmla="*/ 0 h 55"/>
                <a:gd name="T14" fmla="*/ 0 w 657"/>
                <a:gd name="T15" fmla="*/ 0 h 55"/>
                <a:gd name="T16" fmla="*/ 0 w 657"/>
                <a:gd name="T17" fmla="*/ 0 h 55"/>
                <a:gd name="T18" fmla="*/ 0 w 657"/>
                <a:gd name="T19" fmla="*/ 0 h 55"/>
                <a:gd name="T20" fmla="*/ 0 w 657"/>
                <a:gd name="T21" fmla="*/ 0 h 55"/>
                <a:gd name="T22" fmla="*/ 0 w 657"/>
                <a:gd name="T23" fmla="*/ 0 h 55"/>
                <a:gd name="T24" fmla="*/ 0 w 657"/>
                <a:gd name="T25" fmla="*/ 0 h 55"/>
                <a:gd name="T26" fmla="*/ 0 w 657"/>
                <a:gd name="T27" fmla="*/ 0 h 55"/>
                <a:gd name="T28" fmla="*/ 0 w 657"/>
                <a:gd name="T29" fmla="*/ 0 h 55"/>
                <a:gd name="T30" fmla="*/ 0 w 657"/>
                <a:gd name="T31" fmla="*/ 0 h 55"/>
                <a:gd name="T32" fmla="*/ 0 w 657"/>
                <a:gd name="T33" fmla="*/ 0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7"/>
                <a:gd name="T52" fmla="*/ 0 h 55"/>
                <a:gd name="T53" fmla="*/ 657 w 657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7" h="55">
                  <a:moveTo>
                    <a:pt x="24" y="6"/>
                  </a:moveTo>
                  <a:lnTo>
                    <a:pt x="154" y="4"/>
                  </a:lnTo>
                  <a:lnTo>
                    <a:pt x="283" y="1"/>
                  </a:lnTo>
                  <a:lnTo>
                    <a:pt x="355" y="0"/>
                  </a:lnTo>
                  <a:lnTo>
                    <a:pt x="435" y="0"/>
                  </a:lnTo>
                  <a:lnTo>
                    <a:pt x="527" y="2"/>
                  </a:lnTo>
                  <a:lnTo>
                    <a:pt x="633" y="6"/>
                  </a:lnTo>
                  <a:cubicBezTo>
                    <a:pt x="647" y="7"/>
                    <a:pt x="657" y="18"/>
                    <a:pt x="656" y="31"/>
                  </a:cubicBezTo>
                  <a:cubicBezTo>
                    <a:pt x="656" y="45"/>
                    <a:pt x="645" y="55"/>
                    <a:pt x="632" y="54"/>
                  </a:cubicBezTo>
                  <a:lnTo>
                    <a:pt x="526" y="50"/>
                  </a:lnTo>
                  <a:lnTo>
                    <a:pt x="435" y="48"/>
                  </a:lnTo>
                  <a:lnTo>
                    <a:pt x="356" y="48"/>
                  </a:lnTo>
                  <a:lnTo>
                    <a:pt x="284" y="49"/>
                  </a:lnTo>
                  <a:lnTo>
                    <a:pt x="155" y="52"/>
                  </a:lnTo>
                  <a:lnTo>
                    <a:pt x="25" y="54"/>
                  </a:lnTo>
                  <a:cubicBezTo>
                    <a:pt x="12" y="55"/>
                    <a:pt x="1" y="44"/>
                    <a:pt x="0" y="31"/>
                  </a:cubicBezTo>
                  <a:cubicBezTo>
                    <a:pt x="0" y="18"/>
                    <a:pt x="11" y="7"/>
                    <a:pt x="24" y="6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Freeform 34">
              <a:extLst>
                <a:ext uri="{FF2B5EF4-FFF2-40B4-BE49-F238E27FC236}">
                  <a16:creationId xmlns:a16="http://schemas.microsoft.com/office/drawing/2014/main" id="{4C35AC52-2CC8-F34D-8706-ED02F59E92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7" y="2324"/>
              <a:ext cx="370" cy="34"/>
            </a:xfrm>
            <a:custGeom>
              <a:avLst/>
              <a:gdLst>
                <a:gd name="T0" fmla="*/ 0 w 1442"/>
                <a:gd name="T1" fmla="*/ 0 h 130"/>
                <a:gd name="T2" fmla="*/ 0 w 1442"/>
                <a:gd name="T3" fmla="*/ 0 h 130"/>
                <a:gd name="T4" fmla="*/ 0 w 1442"/>
                <a:gd name="T5" fmla="*/ 0 h 130"/>
                <a:gd name="T6" fmla="*/ 0 w 1442"/>
                <a:gd name="T7" fmla="*/ 0 h 130"/>
                <a:gd name="T8" fmla="*/ 0 w 1442"/>
                <a:gd name="T9" fmla="*/ 0 h 130"/>
                <a:gd name="T10" fmla="*/ 0 w 1442"/>
                <a:gd name="T11" fmla="*/ 0 h 130"/>
                <a:gd name="T12" fmla="*/ 0 w 1442"/>
                <a:gd name="T13" fmla="*/ 0 h 130"/>
                <a:gd name="T14" fmla="*/ 0 w 1442"/>
                <a:gd name="T15" fmla="*/ 0 h 130"/>
                <a:gd name="T16" fmla="*/ 0 w 1442"/>
                <a:gd name="T17" fmla="*/ 0 h 130"/>
                <a:gd name="T18" fmla="*/ 0 w 1442"/>
                <a:gd name="T19" fmla="*/ 0 h 130"/>
                <a:gd name="T20" fmla="*/ 0 w 1442"/>
                <a:gd name="T21" fmla="*/ 0 h 130"/>
                <a:gd name="T22" fmla="*/ 0 w 1442"/>
                <a:gd name="T23" fmla="*/ 0 h 130"/>
                <a:gd name="T24" fmla="*/ 0 w 1442"/>
                <a:gd name="T25" fmla="*/ 0 h 130"/>
                <a:gd name="T26" fmla="*/ 0 w 1442"/>
                <a:gd name="T27" fmla="*/ 0 h 130"/>
                <a:gd name="T28" fmla="*/ 0 w 1442"/>
                <a:gd name="T29" fmla="*/ 0 h 130"/>
                <a:gd name="T30" fmla="*/ 0 w 1442"/>
                <a:gd name="T31" fmla="*/ 0 h 130"/>
                <a:gd name="T32" fmla="*/ 0 w 1442"/>
                <a:gd name="T33" fmla="*/ 0 h 130"/>
                <a:gd name="T34" fmla="*/ 0 w 1442"/>
                <a:gd name="T35" fmla="*/ 0 h 130"/>
                <a:gd name="T36" fmla="*/ 0 w 1442"/>
                <a:gd name="T37" fmla="*/ 0 h 130"/>
                <a:gd name="T38" fmla="*/ 0 w 1442"/>
                <a:gd name="T39" fmla="*/ 0 h 130"/>
                <a:gd name="T40" fmla="*/ 0 w 1442"/>
                <a:gd name="T41" fmla="*/ 0 h 130"/>
                <a:gd name="T42" fmla="*/ 0 w 1442"/>
                <a:gd name="T43" fmla="*/ 0 h 130"/>
                <a:gd name="T44" fmla="*/ 0 w 1442"/>
                <a:gd name="T45" fmla="*/ 0 h 1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42"/>
                <a:gd name="T70" fmla="*/ 0 h 130"/>
                <a:gd name="T71" fmla="*/ 1442 w 1442"/>
                <a:gd name="T72" fmla="*/ 130 h 1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42" h="130">
                  <a:moveTo>
                    <a:pt x="26" y="0"/>
                  </a:moveTo>
                  <a:lnTo>
                    <a:pt x="91" y="3"/>
                  </a:lnTo>
                  <a:lnTo>
                    <a:pt x="161" y="5"/>
                  </a:lnTo>
                  <a:lnTo>
                    <a:pt x="317" y="9"/>
                  </a:lnTo>
                  <a:lnTo>
                    <a:pt x="489" y="15"/>
                  </a:lnTo>
                  <a:lnTo>
                    <a:pt x="672" y="21"/>
                  </a:lnTo>
                  <a:lnTo>
                    <a:pt x="861" y="30"/>
                  </a:lnTo>
                  <a:lnTo>
                    <a:pt x="1051" y="43"/>
                  </a:lnTo>
                  <a:lnTo>
                    <a:pt x="1240" y="60"/>
                  </a:lnTo>
                  <a:lnTo>
                    <a:pt x="1419" y="81"/>
                  </a:lnTo>
                  <a:cubicBezTo>
                    <a:pt x="1432" y="82"/>
                    <a:pt x="1442" y="94"/>
                    <a:pt x="1440" y="107"/>
                  </a:cubicBezTo>
                  <a:cubicBezTo>
                    <a:pt x="1439" y="120"/>
                    <a:pt x="1427" y="130"/>
                    <a:pt x="1414" y="128"/>
                  </a:cubicBezTo>
                  <a:lnTo>
                    <a:pt x="1235" y="107"/>
                  </a:lnTo>
                  <a:lnTo>
                    <a:pt x="1048" y="90"/>
                  </a:lnTo>
                  <a:lnTo>
                    <a:pt x="858" y="78"/>
                  </a:lnTo>
                  <a:lnTo>
                    <a:pt x="671" y="69"/>
                  </a:lnTo>
                  <a:lnTo>
                    <a:pt x="488" y="63"/>
                  </a:lnTo>
                  <a:lnTo>
                    <a:pt x="316" y="57"/>
                  </a:lnTo>
                  <a:lnTo>
                    <a:pt x="160" y="53"/>
                  </a:lnTo>
                  <a:lnTo>
                    <a:pt x="88" y="51"/>
                  </a:lnTo>
                  <a:lnTo>
                    <a:pt x="23" y="48"/>
                  </a:lnTo>
                  <a:cubicBezTo>
                    <a:pt x="10" y="48"/>
                    <a:pt x="0" y="37"/>
                    <a:pt x="0" y="23"/>
                  </a:cubicBezTo>
                  <a:cubicBezTo>
                    <a:pt x="1" y="10"/>
                    <a:pt x="12" y="0"/>
                    <a:pt x="26" y="0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9" name="Freeform 35">
              <a:extLst>
                <a:ext uri="{FF2B5EF4-FFF2-40B4-BE49-F238E27FC236}">
                  <a16:creationId xmlns:a16="http://schemas.microsoft.com/office/drawing/2014/main" id="{8468B88A-AB63-E643-B883-083ACEA4C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" y="2344"/>
              <a:ext cx="375" cy="100"/>
            </a:xfrm>
            <a:custGeom>
              <a:avLst/>
              <a:gdLst>
                <a:gd name="T0" fmla="*/ 0 w 1460"/>
                <a:gd name="T1" fmla="*/ 0 h 388"/>
                <a:gd name="T2" fmla="*/ 0 w 1460"/>
                <a:gd name="T3" fmla="*/ 0 h 388"/>
                <a:gd name="T4" fmla="*/ 0 w 1460"/>
                <a:gd name="T5" fmla="*/ 0 h 388"/>
                <a:gd name="T6" fmla="*/ 0 w 1460"/>
                <a:gd name="T7" fmla="*/ 0 h 388"/>
                <a:gd name="T8" fmla="*/ 0 w 1460"/>
                <a:gd name="T9" fmla="*/ 0 h 388"/>
                <a:gd name="T10" fmla="*/ 0 w 1460"/>
                <a:gd name="T11" fmla="*/ 0 h 388"/>
                <a:gd name="T12" fmla="*/ 0 w 1460"/>
                <a:gd name="T13" fmla="*/ 0 h 388"/>
                <a:gd name="T14" fmla="*/ 0 w 1460"/>
                <a:gd name="T15" fmla="*/ 0 h 388"/>
                <a:gd name="T16" fmla="*/ 0 w 1460"/>
                <a:gd name="T17" fmla="*/ 0 h 388"/>
                <a:gd name="T18" fmla="*/ 0 w 1460"/>
                <a:gd name="T19" fmla="*/ 0 h 388"/>
                <a:gd name="T20" fmla="*/ 0 w 1460"/>
                <a:gd name="T21" fmla="*/ 0 h 388"/>
                <a:gd name="T22" fmla="*/ 0 w 1460"/>
                <a:gd name="T23" fmla="*/ 0 h 388"/>
                <a:gd name="T24" fmla="*/ 0 w 1460"/>
                <a:gd name="T25" fmla="*/ 0 h 388"/>
                <a:gd name="T26" fmla="*/ 0 w 1460"/>
                <a:gd name="T27" fmla="*/ 0 h 388"/>
                <a:gd name="T28" fmla="*/ 0 w 1460"/>
                <a:gd name="T29" fmla="*/ 0 h 388"/>
                <a:gd name="T30" fmla="*/ 0 w 1460"/>
                <a:gd name="T31" fmla="*/ 0 h 388"/>
                <a:gd name="T32" fmla="*/ 0 w 1460"/>
                <a:gd name="T33" fmla="*/ 0 h 388"/>
                <a:gd name="T34" fmla="*/ 0 w 1460"/>
                <a:gd name="T35" fmla="*/ 0 h 388"/>
                <a:gd name="T36" fmla="*/ 0 w 1460"/>
                <a:gd name="T37" fmla="*/ 0 h 388"/>
                <a:gd name="T38" fmla="*/ 0 w 1460"/>
                <a:gd name="T39" fmla="*/ 0 h 388"/>
                <a:gd name="T40" fmla="*/ 0 w 1460"/>
                <a:gd name="T41" fmla="*/ 0 h 388"/>
                <a:gd name="T42" fmla="*/ 0 w 1460"/>
                <a:gd name="T43" fmla="*/ 0 h 388"/>
                <a:gd name="T44" fmla="*/ 0 w 1460"/>
                <a:gd name="T45" fmla="*/ 0 h 3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60"/>
                <a:gd name="T70" fmla="*/ 0 h 388"/>
                <a:gd name="T71" fmla="*/ 1460 w 1460"/>
                <a:gd name="T72" fmla="*/ 388 h 38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60" h="388">
                  <a:moveTo>
                    <a:pt x="29" y="2"/>
                  </a:moveTo>
                  <a:lnTo>
                    <a:pt x="211" y="33"/>
                  </a:lnTo>
                  <a:lnTo>
                    <a:pt x="401" y="72"/>
                  </a:lnTo>
                  <a:lnTo>
                    <a:pt x="595" y="116"/>
                  </a:lnTo>
                  <a:lnTo>
                    <a:pt x="786" y="164"/>
                  </a:lnTo>
                  <a:lnTo>
                    <a:pt x="971" y="212"/>
                  </a:lnTo>
                  <a:lnTo>
                    <a:pt x="1145" y="258"/>
                  </a:lnTo>
                  <a:lnTo>
                    <a:pt x="1303" y="301"/>
                  </a:lnTo>
                  <a:lnTo>
                    <a:pt x="1374" y="321"/>
                  </a:lnTo>
                  <a:lnTo>
                    <a:pt x="1439" y="338"/>
                  </a:lnTo>
                  <a:cubicBezTo>
                    <a:pt x="1452" y="342"/>
                    <a:pt x="1460" y="355"/>
                    <a:pt x="1457" y="367"/>
                  </a:cubicBezTo>
                  <a:cubicBezTo>
                    <a:pt x="1453" y="380"/>
                    <a:pt x="1440" y="388"/>
                    <a:pt x="1427" y="385"/>
                  </a:cubicBezTo>
                  <a:lnTo>
                    <a:pt x="1361" y="368"/>
                  </a:lnTo>
                  <a:lnTo>
                    <a:pt x="1290" y="348"/>
                  </a:lnTo>
                  <a:lnTo>
                    <a:pt x="1132" y="305"/>
                  </a:lnTo>
                  <a:lnTo>
                    <a:pt x="958" y="259"/>
                  </a:lnTo>
                  <a:lnTo>
                    <a:pt x="775" y="211"/>
                  </a:lnTo>
                  <a:lnTo>
                    <a:pt x="584" y="163"/>
                  </a:lnTo>
                  <a:lnTo>
                    <a:pt x="392" y="119"/>
                  </a:lnTo>
                  <a:lnTo>
                    <a:pt x="203" y="80"/>
                  </a:lnTo>
                  <a:lnTo>
                    <a:pt x="21" y="49"/>
                  </a:lnTo>
                  <a:cubicBezTo>
                    <a:pt x="8" y="47"/>
                    <a:pt x="0" y="35"/>
                    <a:pt x="2" y="21"/>
                  </a:cubicBezTo>
                  <a:cubicBezTo>
                    <a:pt x="4" y="8"/>
                    <a:pt x="16" y="0"/>
                    <a:pt x="29" y="2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Freeform 36">
              <a:extLst>
                <a:ext uri="{FF2B5EF4-FFF2-40B4-BE49-F238E27FC236}">
                  <a16:creationId xmlns:a16="http://schemas.microsoft.com/office/drawing/2014/main" id="{AD86F675-7689-8943-AB48-F012C1587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" y="2430"/>
              <a:ext cx="170" cy="63"/>
            </a:xfrm>
            <a:custGeom>
              <a:avLst/>
              <a:gdLst>
                <a:gd name="T0" fmla="*/ 0 w 661"/>
                <a:gd name="T1" fmla="*/ 0 h 245"/>
                <a:gd name="T2" fmla="*/ 0 w 661"/>
                <a:gd name="T3" fmla="*/ 0 h 245"/>
                <a:gd name="T4" fmla="*/ 0 w 661"/>
                <a:gd name="T5" fmla="*/ 0 h 245"/>
                <a:gd name="T6" fmla="*/ 0 w 661"/>
                <a:gd name="T7" fmla="*/ 0 h 245"/>
                <a:gd name="T8" fmla="*/ 0 w 661"/>
                <a:gd name="T9" fmla="*/ 0 h 245"/>
                <a:gd name="T10" fmla="*/ 0 w 661"/>
                <a:gd name="T11" fmla="*/ 0 h 245"/>
                <a:gd name="T12" fmla="*/ 0 w 661"/>
                <a:gd name="T13" fmla="*/ 0 h 245"/>
                <a:gd name="T14" fmla="*/ 0 w 661"/>
                <a:gd name="T15" fmla="*/ 0 h 245"/>
                <a:gd name="T16" fmla="*/ 0 w 661"/>
                <a:gd name="T17" fmla="*/ 0 h 245"/>
                <a:gd name="T18" fmla="*/ 0 w 661"/>
                <a:gd name="T19" fmla="*/ 0 h 245"/>
                <a:gd name="T20" fmla="*/ 0 w 661"/>
                <a:gd name="T21" fmla="*/ 0 h 245"/>
                <a:gd name="T22" fmla="*/ 0 w 661"/>
                <a:gd name="T23" fmla="*/ 0 h 245"/>
                <a:gd name="T24" fmla="*/ 0 w 661"/>
                <a:gd name="T25" fmla="*/ 0 h 245"/>
                <a:gd name="T26" fmla="*/ 0 w 661"/>
                <a:gd name="T27" fmla="*/ 0 h 245"/>
                <a:gd name="T28" fmla="*/ 0 w 661"/>
                <a:gd name="T29" fmla="*/ 0 h 245"/>
                <a:gd name="T30" fmla="*/ 0 w 661"/>
                <a:gd name="T31" fmla="*/ 0 h 245"/>
                <a:gd name="T32" fmla="*/ 0 w 661"/>
                <a:gd name="T33" fmla="*/ 0 h 245"/>
                <a:gd name="T34" fmla="*/ 0 w 661"/>
                <a:gd name="T35" fmla="*/ 0 h 245"/>
                <a:gd name="T36" fmla="*/ 0 w 661"/>
                <a:gd name="T37" fmla="*/ 0 h 2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61"/>
                <a:gd name="T58" fmla="*/ 0 h 245"/>
                <a:gd name="T59" fmla="*/ 661 w 661"/>
                <a:gd name="T60" fmla="*/ 245 h 2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61" h="245">
                  <a:moveTo>
                    <a:pt x="33" y="3"/>
                  </a:moveTo>
                  <a:lnTo>
                    <a:pt x="140" y="32"/>
                  </a:lnTo>
                  <a:lnTo>
                    <a:pt x="232" y="59"/>
                  </a:lnTo>
                  <a:lnTo>
                    <a:pt x="313" y="85"/>
                  </a:lnTo>
                  <a:lnTo>
                    <a:pt x="384" y="108"/>
                  </a:lnTo>
                  <a:lnTo>
                    <a:pt x="512" y="153"/>
                  </a:lnTo>
                  <a:lnTo>
                    <a:pt x="575" y="174"/>
                  </a:lnTo>
                  <a:lnTo>
                    <a:pt x="642" y="196"/>
                  </a:lnTo>
                  <a:cubicBezTo>
                    <a:pt x="655" y="200"/>
                    <a:pt x="661" y="213"/>
                    <a:pt x="657" y="226"/>
                  </a:cubicBezTo>
                  <a:cubicBezTo>
                    <a:pt x="653" y="239"/>
                    <a:pt x="640" y="245"/>
                    <a:pt x="627" y="241"/>
                  </a:cubicBezTo>
                  <a:lnTo>
                    <a:pt x="560" y="219"/>
                  </a:lnTo>
                  <a:lnTo>
                    <a:pt x="497" y="198"/>
                  </a:lnTo>
                  <a:lnTo>
                    <a:pt x="369" y="153"/>
                  </a:lnTo>
                  <a:lnTo>
                    <a:pt x="298" y="130"/>
                  </a:lnTo>
                  <a:lnTo>
                    <a:pt x="219" y="105"/>
                  </a:lnTo>
                  <a:lnTo>
                    <a:pt x="127" y="79"/>
                  </a:lnTo>
                  <a:lnTo>
                    <a:pt x="20" y="50"/>
                  </a:lnTo>
                  <a:cubicBezTo>
                    <a:pt x="7" y="46"/>
                    <a:pt x="0" y="33"/>
                    <a:pt x="3" y="20"/>
                  </a:cubicBezTo>
                  <a:cubicBezTo>
                    <a:pt x="7" y="7"/>
                    <a:pt x="20" y="0"/>
                    <a:pt x="33" y="3"/>
                  </a:cubicBezTo>
                  <a:close/>
                </a:path>
              </a:pathLst>
            </a:custGeom>
            <a:solidFill>
              <a:srgbClr val="BE4B48"/>
            </a:solidFill>
            <a:ln w="38100">
              <a:solidFill>
                <a:srgbClr val="BE4B48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1" name="Freeform 37">
              <a:extLst>
                <a:ext uri="{FF2B5EF4-FFF2-40B4-BE49-F238E27FC236}">
                  <a16:creationId xmlns:a16="http://schemas.microsoft.com/office/drawing/2014/main" id="{CE2D9BC6-DDE5-E044-A8C6-DA2E6B320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0" y="1741"/>
              <a:ext cx="375" cy="50"/>
            </a:xfrm>
            <a:custGeom>
              <a:avLst/>
              <a:gdLst>
                <a:gd name="T0" fmla="*/ 0 w 1460"/>
                <a:gd name="T1" fmla="*/ 0 h 196"/>
                <a:gd name="T2" fmla="*/ 0 w 1460"/>
                <a:gd name="T3" fmla="*/ 0 h 196"/>
                <a:gd name="T4" fmla="*/ 0 w 1460"/>
                <a:gd name="T5" fmla="*/ 0 h 196"/>
                <a:gd name="T6" fmla="*/ 0 w 1460"/>
                <a:gd name="T7" fmla="*/ 0 h 196"/>
                <a:gd name="T8" fmla="*/ 0 w 1460"/>
                <a:gd name="T9" fmla="*/ 0 h 196"/>
                <a:gd name="T10" fmla="*/ 0 w 1460"/>
                <a:gd name="T11" fmla="*/ 0 h 196"/>
                <a:gd name="T12" fmla="*/ 0 w 1460"/>
                <a:gd name="T13" fmla="*/ 0 h 196"/>
                <a:gd name="T14" fmla="*/ 0 w 1460"/>
                <a:gd name="T15" fmla="*/ 0 h 196"/>
                <a:gd name="T16" fmla="*/ 0 w 1460"/>
                <a:gd name="T17" fmla="*/ 0 h 196"/>
                <a:gd name="T18" fmla="*/ 0 w 1460"/>
                <a:gd name="T19" fmla="*/ 0 h 196"/>
                <a:gd name="T20" fmla="*/ 0 w 1460"/>
                <a:gd name="T21" fmla="*/ 0 h 196"/>
                <a:gd name="T22" fmla="*/ 0 w 1460"/>
                <a:gd name="T23" fmla="*/ 0 h 196"/>
                <a:gd name="T24" fmla="*/ 0 w 1460"/>
                <a:gd name="T25" fmla="*/ 0 h 196"/>
                <a:gd name="T26" fmla="*/ 0 w 1460"/>
                <a:gd name="T27" fmla="*/ 0 h 196"/>
                <a:gd name="T28" fmla="*/ 0 w 1460"/>
                <a:gd name="T29" fmla="*/ 0 h 196"/>
                <a:gd name="T30" fmla="*/ 0 w 1460"/>
                <a:gd name="T31" fmla="*/ 0 h 196"/>
                <a:gd name="T32" fmla="*/ 0 w 1460"/>
                <a:gd name="T33" fmla="*/ 0 h 196"/>
                <a:gd name="T34" fmla="*/ 0 w 1460"/>
                <a:gd name="T35" fmla="*/ 0 h 196"/>
                <a:gd name="T36" fmla="*/ 0 w 1460"/>
                <a:gd name="T37" fmla="*/ 0 h 196"/>
                <a:gd name="T38" fmla="*/ 0 w 1460"/>
                <a:gd name="T39" fmla="*/ 0 h 196"/>
                <a:gd name="T40" fmla="*/ 0 w 1460"/>
                <a:gd name="T41" fmla="*/ 0 h 196"/>
                <a:gd name="T42" fmla="*/ 0 w 1460"/>
                <a:gd name="T43" fmla="*/ 0 h 196"/>
                <a:gd name="T44" fmla="*/ 0 w 1460"/>
                <a:gd name="T45" fmla="*/ 0 h 19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60"/>
                <a:gd name="T70" fmla="*/ 0 h 196"/>
                <a:gd name="T71" fmla="*/ 1460 w 1460"/>
                <a:gd name="T72" fmla="*/ 196 h 19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60" h="196">
                  <a:moveTo>
                    <a:pt x="28" y="2"/>
                  </a:moveTo>
                  <a:lnTo>
                    <a:pt x="210" y="19"/>
                  </a:lnTo>
                  <a:lnTo>
                    <a:pt x="398" y="33"/>
                  </a:lnTo>
                  <a:lnTo>
                    <a:pt x="591" y="47"/>
                  </a:lnTo>
                  <a:lnTo>
                    <a:pt x="782" y="62"/>
                  </a:lnTo>
                  <a:lnTo>
                    <a:pt x="966" y="77"/>
                  </a:lnTo>
                  <a:lnTo>
                    <a:pt x="1141" y="96"/>
                  </a:lnTo>
                  <a:lnTo>
                    <a:pt x="1300" y="119"/>
                  </a:lnTo>
                  <a:lnTo>
                    <a:pt x="1372" y="132"/>
                  </a:lnTo>
                  <a:lnTo>
                    <a:pt x="1438" y="146"/>
                  </a:lnTo>
                  <a:cubicBezTo>
                    <a:pt x="1451" y="149"/>
                    <a:pt x="1460" y="161"/>
                    <a:pt x="1457" y="174"/>
                  </a:cubicBezTo>
                  <a:cubicBezTo>
                    <a:pt x="1454" y="187"/>
                    <a:pt x="1441" y="196"/>
                    <a:pt x="1428" y="193"/>
                  </a:cubicBezTo>
                  <a:lnTo>
                    <a:pt x="1363" y="179"/>
                  </a:lnTo>
                  <a:lnTo>
                    <a:pt x="1293" y="166"/>
                  </a:lnTo>
                  <a:lnTo>
                    <a:pt x="1136" y="143"/>
                  </a:lnTo>
                  <a:lnTo>
                    <a:pt x="963" y="124"/>
                  </a:lnTo>
                  <a:lnTo>
                    <a:pt x="779" y="109"/>
                  </a:lnTo>
                  <a:lnTo>
                    <a:pt x="588" y="94"/>
                  </a:lnTo>
                  <a:lnTo>
                    <a:pt x="395" y="80"/>
                  </a:lnTo>
                  <a:lnTo>
                    <a:pt x="205" y="66"/>
                  </a:lnTo>
                  <a:lnTo>
                    <a:pt x="23" y="49"/>
                  </a:lnTo>
                  <a:cubicBezTo>
                    <a:pt x="10" y="48"/>
                    <a:pt x="0" y="36"/>
                    <a:pt x="2" y="23"/>
                  </a:cubicBezTo>
                  <a:cubicBezTo>
                    <a:pt x="3" y="10"/>
                    <a:pt x="15" y="0"/>
                    <a:pt x="28" y="2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2" name="Freeform 38">
              <a:extLst>
                <a:ext uri="{FF2B5EF4-FFF2-40B4-BE49-F238E27FC236}">
                  <a16:creationId xmlns:a16="http://schemas.microsoft.com/office/drawing/2014/main" id="{A2E0D803-269D-5C4A-97BF-AAA9A21A3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" y="1778"/>
              <a:ext cx="170" cy="100"/>
            </a:xfrm>
            <a:custGeom>
              <a:avLst/>
              <a:gdLst>
                <a:gd name="T0" fmla="*/ 0 w 662"/>
                <a:gd name="T1" fmla="*/ 0 h 390"/>
                <a:gd name="T2" fmla="*/ 0 w 662"/>
                <a:gd name="T3" fmla="*/ 0 h 390"/>
                <a:gd name="T4" fmla="*/ 0 w 662"/>
                <a:gd name="T5" fmla="*/ 0 h 390"/>
                <a:gd name="T6" fmla="*/ 0 w 662"/>
                <a:gd name="T7" fmla="*/ 0 h 390"/>
                <a:gd name="T8" fmla="*/ 0 w 662"/>
                <a:gd name="T9" fmla="*/ 0 h 390"/>
                <a:gd name="T10" fmla="*/ 0 w 662"/>
                <a:gd name="T11" fmla="*/ 0 h 390"/>
                <a:gd name="T12" fmla="*/ 0 w 662"/>
                <a:gd name="T13" fmla="*/ 0 h 390"/>
                <a:gd name="T14" fmla="*/ 0 w 662"/>
                <a:gd name="T15" fmla="*/ 0 h 390"/>
                <a:gd name="T16" fmla="*/ 0 w 662"/>
                <a:gd name="T17" fmla="*/ 0 h 390"/>
                <a:gd name="T18" fmla="*/ 0 w 662"/>
                <a:gd name="T19" fmla="*/ 0 h 390"/>
                <a:gd name="T20" fmla="*/ 0 w 662"/>
                <a:gd name="T21" fmla="*/ 0 h 390"/>
                <a:gd name="T22" fmla="*/ 0 w 662"/>
                <a:gd name="T23" fmla="*/ 0 h 390"/>
                <a:gd name="T24" fmla="*/ 0 w 662"/>
                <a:gd name="T25" fmla="*/ 0 h 390"/>
                <a:gd name="T26" fmla="*/ 0 w 662"/>
                <a:gd name="T27" fmla="*/ 0 h 390"/>
                <a:gd name="T28" fmla="*/ 0 w 662"/>
                <a:gd name="T29" fmla="*/ 0 h 390"/>
                <a:gd name="T30" fmla="*/ 0 w 662"/>
                <a:gd name="T31" fmla="*/ 0 h 390"/>
                <a:gd name="T32" fmla="*/ 0 w 662"/>
                <a:gd name="T33" fmla="*/ 0 h 390"/>
                <a:gd name="T34" fmla="*/ 0 w 662"/>
                <a:gd name="T35" fmla="*/ 0 h 390"/>
                <a:gd name="T36" fmla="*/ 0 w 662"/>
                <a:gd name="T37" fmla="*/ 0 h 390"/>
                <a:gd name="T38" fmla="*/ 0 w 662"/>
                <a:gd name="T39" fmla="*/ 0 h 390"/>
                <a:gd name="T40" fmla="*/ 0 w 662"/>
                <a:gd name="T41" fmla="*/ 0 h 390"/>
                <a:gd name="T42" fmla="*/ 0 w 662"/>
                <a:gd name="T43" fmla="*/ 0 h 390"/>
                <a:gd name="T44" fmla="*/ 0 w 662"/>
                <a:gd name="T45" fmla="*/ 0 h 390"/>
                <a:gd name="T46" fmla="*/ 0 w 662"/>
                <a:gd name="T47" fmla="*/ 0 h 390"/>
                <a:gd name="T48" fmla="*/ 0 w 662"/>
                <a:gd name="T49" fmla="*/ 0 h 39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2"/>
                <a:gd name="T76" fmla="*/ 0 h 390"/>
                <a:gd name="T77" fmla="*/ 662 w 662"/>
                <a:gd name="T78" fmla="*/ 390 h 39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2" h="390">
                  <a:moveTo>
                    <a:pt x="32" y="3"/>
                  </a:moveTo>
                  <a:lnTo>
                    <a:pt x="86" y="17"/>
                  </a:lnTo>
                  <a:lnTo>
                    <a:pt x="134" y="31"/>
                  </a:lnTo>
                  <a:lnTo>
                    <a:pt x="216" y="63"/>
                  </a:lnTo>
                  <a:lnTo>
                    <a:pt x="284" y="99"/>
                  </a:lnTo>
                  <a:lnTo>
                    <a:pt x="344" y="138"/>
                  </a:lnTo>
                  <a:lnTo>
                    <a:pt x="403" y="182"/>
                  </a:lnTo>
                  <a:lnTo>
                    <a:pt x="469" y="230"/>
                  </a:lnTo>
                  <a:lnTo>
                    <a:pt x="547" y="283"/>
                  </a:lnTo>
                  <a:lnTo>
                    <a:pt x="593" y="311"/>
                  </a:lnTo>
                  <a:lnTo>
                    <a:pt x="646" y="342"/>
                  </a:lnTo>
                  <a:cubicBezTo>
                    <a:pt x="658" y="348"/>
                    <a:pt x="662" y="363"/>
                    <a:pt x="655" y="374"/>
                  </a:cubicBezTo>
                  <a:cubicBezTo>
                    <a:pt x="649" y="386"/>
                    <a:pt x="634" y="390"/>
                    <a:pt x="623" y="383"/>
                  </a:cubicBezTo>
                  <a:lnTo>
                    <a:pt x="568" y="352"/>
                  </a:lnTo>
                  <a:lnTo>
                    <a:pt x="520" y="322"/>
                  </a:lnTo>
                  <a:lnTo>
                    <a:pt x="440" y="269"/>
                  </a:lnTo>
                  <a:lnTo>
                    <a:pt x="374" y="221"/>
                  </a:lnTo>
                  <a:lnTo>
                    <a:pt x="317" y="179"/>
                  </a:lnTo>
                  <a:lnTo>
                    <a:pt x="261" y="142"/>
                  </a:lnTo>
                  <a:lnTo>
                    <a:pt x="199" y="108"/>
                  </a:lnTo>
                  <a:lnTo>
                    <a:pt x="121" y="77"/>
                  </a:lnTo>
                  <a:lnTo>
                    <a:pt x="74" y="64"/>
                  </a:lnTo>
                  <a:lnTo>
                    <a:pt x="20" y="50"/>
                  </a:lnTo>
                  <a:cubicBezTo>
                    <a:pt x="8" y="46"/>
                    <a:pt x="0" y="33"/>
                    <a:pt x="3" y="20"/>
                  </a:cubicBezTo>
                  <a:cubicBezTo>
                    <a:pt x="7" y="8"/>
                    <a:pt x="20" y="0"/>
                    <a:pt x="32" y="3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3" name="Freeform 39">
              <a:extLst>
                <a:ext uri="{FF2B5EF4-FFF2-40B4-BE49-F238E27FC236}">
                  <a16:creationId xmlns:a16="http://schemas.microsoft.com/office/drawing/2014/main" id="{CA17B3ED-74DE-5948-A126-038DF20E8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7" y="1864"/>
              <a:ext cx="371" cy="211"/>
            </a:xfrm>
            <a:custGeom>
              <a:avLst/>
              <a:gdLst>
                <a:gd name="T0" fmla="*/ 0 w 1447"/>
                <a:gd name="T1" fmla="*/ 0 h 823"/>
                <a:gd name="T2" fmla="*/ 0 w 1447"/>
                <a:gd name="T3" fmla="*/ 0 h 823"/>
                <a:gd name="T4" fmla="*/ 0 w 1447"/>
                <a:gd name="T5" fmla="*/ 0 h 823"/>
                <a:gd name="T6" fmla="*/ 0 w 1447"/>
                <a:gd name="T7" fmla="*/ 0 h 823"/>
                <a:gd name="T8" fmla="*/ 0 w 1447"/>
                <a:gd name="T9" fmla="*/ 0 h 823"/>
                <a:gd name="T10" fmla="*/ 0 w 1447"/>
                <a:gd name="T11" fmla="*/ 0 h 823"/>
                <a:gd name="T12" fmla="*/ 0 w 1447"/>
                <a:gd name="T13" fmla="*/ 0 h 823"/>
                <a:gd name="T14" fmla="*/ 0 w 1447"/>
                <a:gd name="T15" fmla="*/ 0 h 823"/>
                <a:gd name="T16" fmla="*/ 0 w 1447"/>
                <a:gd name="T17" fmla="*/ 0 h 823"/>
                <a:gd name="T18" fmla="*/ 0 w 1447"/>
                <a:gd name="T19" fmla="*/ 0 h 823"/>
                <a:gd name="T20" fmla="*/ 0 w 1447"/>
                <a:gd name="T21" fmla="*/ 0 h 823"/>
                <a:gd name="T22" fmla="*/ 0 w 1447"/>
                <a:gd name="T23" fmla="*/ 0 h 823"/>
                <a:gd name="T24" fmla="*/ 0 w 1447"/>
                <a:gd name="T25" fmla="*/ 0 h 823"/>
                <a:gd name="T26" fmla="*/ 0 w 1447"/>
                <a:gd name="T27" fmla="*/ 0 h 823"/>
                <a:gd name="T28" fmla="*/ 0 w 1447"/>
                <a:gd name="T29" fmla="*/ 0 h 823"/>
                <a:gd name="T30" fmla="*/ 0 w 1447"/>
                <a:gd name="T31" fmla="*/ 0 h 823"/>
                <a:gd name="T32" fmla="*/ 0 w 1447"/>
                <a:gd name="T33" fmla="*/ 0 h 823"/>
                <a:gd name="T34" fmla="*/ 0 w 1447"/>
                <a:gd name="T35" fmla="*/ 0 h 823"/>
                <a:gd name="T36" fmla="*/ 0 w 1447"/>
                <a:gd name="T37" fmla="*/ 0 h 823"/>
                <a:gd name="T38" fmla="*/ 0 w 1447"/>
                <a:gd name="T39" fmla="*/ 0 h 823"/>
                <a:gd name="T40" fmla="*/ 0 w 1447"/>
                <a:gd name="T41" fmla="*/ 0 h 823"/>
                <a:gd name="T42" fmla="*/ 0 w 1447"/>
                <a:gd name="T43" fmla="*/ 0 h 823"/>
                <a:gd name="T44" fmla="*/ 0 w 1447"/>
                <a:gd name="T45" fmla="*/ 0 h 823"/>
                <a:gd name="T46" fmla="*/ 0 w 1447"/>
                <a:gd name="T47" fmla="*/ 0 h 823"/>
                <a:gd name="T48" fmla="*/ 0 w 1447"/>
                <a:gd name="T49" fmla="*/ 0 h 823"/>
                <a:gd name="T50" fmla="*/ 0 w 1447"/>
                <a:gd name="T51" fmla="*/ 0 h 823"/>
                <a:gd name="T52" fmla="*/ 0 w 1447"/>
                <a:gd name="T53" fmla="*/ 0 h 823"/>
                <a:gd name="T54" fmla="*/ 0 w 1447"/>
                <a:gd name="T55" fmla="*/ 0 h 823"/>
                <a:gd name="T56" fmla="*/ 0 w 1447"/>
                <a:gd name="T57" fmla="*/ 0 h 8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7"/>
                <a:gd name="T88" fmla="*/ 0 h 823"/>
                <a:gd name="T89" fmla="*/ 1447 w 1447"/>
                <a:gd name="T90" fmla="*/ 823 h 82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7" h="823">
                  <a:moveTo>
                    <a:pt x="39" y="6"/>
                  </a:moveTo>
                  <a:lnTo>
                    <a:pt x="106" y="42"/>
                  </a:lnTo>
                  <a:lnTo>
                    <a:pt x="180" y="80"/>
                  </a:lnTo>
                  <a:lnTo>
                    <a:pt x="261" y="121"/>
                  </a:lnTo>
                  <a:lnTo>
                    <a:pt x="349" y="165"/>
                  </a:lnTo>
                  <a:lnTo>
                    <a:pt x="537" y="257"/>
                  </a:lnTo>
                  <a:lnTo>
                    <a:pt x="734" y="355"/>
                  </a:lnTo>
                  <a:lnTo>
                    <a:pt x="932" y="457"/>
                  </a:lnTo>
                  <a:lnTo>
                    <a:pt x="1121" y="564"/>
                  </a:lnTo>
                  <a:lnTo>
                    <a:pt x="1209" y="617"/>
                  </a:lnTo>
                  <a:lnTo>
                    <a:pt x="1291" y="670"/>
                  </a:lnTo>
                  <a:lnTo>
                    <a:pt x="1366" y="724"/>
                  </a:lnTo>
                  <a:lnTo>
                    <a:pt x="1434" y="777"/>
                  </a:lnTo>
                  <a:cubicBezTo>
                    <a:pt x="1445" y="785"/>
                    <a:pt x="1447" y="800"/>
                    <a:pt x="1438" y="810"/>
                  </a:cubicBezTo>
                  <a:cubicBezTo>
                    <a:pt x="1430" y="821"/>
                    <a:pt x="1415" y="823"/>
                    <a:pt x="1405" y="814"/>
                  </a:cubicBezTo>
                  <a:lnTo>
                    <a:pt x="1338" y="763"/>
                  </a:lnTo>
                  <a:lnTo>
                    <a:pt x="1265" y="711"/>
                  </a:lnTo>
                  <a:lnTo>
                    <a:pt x="1184" y="658"/>
                  </a:lnTo>
                  <a:lnTo>
                    <a:pt x="1098" y="605"/>
                  </a:lnTo>
                  <a:lnTo>
                    <a:pt x="910" y="500"/>
                  </a:lnTo>
                  <a:lnTo>
                    <a:pt x="713" y="398"/>
                  </a:lnTo>
                  <a:lnTo>
                    <a:pt x="516" y="300"/>
                  </a:lnTo>
                  <a:lnTo>
                    <a:pt x="328" y="208"/>
                  </a:lnTo>
                  <a:lnTo>
                    <a:pt x="240" y="164"/>
                  </a:lnTo>
                  <a:lnTo>
                    <a:pt x="159" y="123"/>
                  </a:lnTo>
                  <a:lnTo>
                    <a:pt x="83" y="85"/>
                  </a:lnTo>
                  <a:lnTo>
                    <a:pt x="16" y="49"/>
                  </a:lnTo>
                  <a:cubicBezTo>
                    <a:pt x="4" y="42"/>
                    <a:pt x="0" y="28"/>
                    <a:pt x="6" y="16"/>
                  </a:cubicBezTo>
                  <a:cubicBezTo>
                    <a:pt x="13" y="4"/>
                    <a:pt x="27" y="0"/>
                    <a:pt x="39" y="6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Freeform 40">
              <a:extLst>
                <a:ext uri="{FF2B5EF4-FFF2-40B4-BE49-F238E27FC236}">
                  <a16:creationId xmlns:a16="http://schemas.microsoft.com/office/drawing/2014/main" id="{9F5686AB-FFAC-6F4C-8B34-5B2D8B55B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2061"/>
              <a:ext cx="170" cy="248"/>
            </a:xfrm>
            <a:custGeom>
              <a:avLst/>
              <a:gdLst>
                <a:gd name="T0" fmla="*/ 0 w 662"/>
                <a:gd name="T1" fmla="*/ 0 h 966"/>
                <a:gd name="T2" fmla="*/ 0 w 662"/>
                <a:gd name="T3" fmla="*/ 0 h 966"/>
                <a:gd name="T4" fmla="*/ 0 w 662"/>
                <a:gd name="T5" fmla="*/ 0 h 966"/>
                <a:gd name="T6" fmla="*/ 0 w 662"/>
                <a:gd name="T7" fmla="*/ 0 h 966"/>
                <a:gd name="T8" fmla="*/ 0 w 662"/>
                <a:gd name="T9" fmla="*/ 0 h 966"/>
                <a:gd name="T10" fmla="*/ 0 w 662"/>
                <a:gd name="T11" fmla="*/ 0 h 966"/>
                <a:gd name="T12" fmla="*/ 0 w 662"/>
                <a:gd name="T13" fmla="*/ 0 h 966"/>
                <a:gd name="T14" fmla="*/ 0 w 662"/>
                <a:gd name="T15" fmla="*/ 0 h 966"/>
                <a:gd name="T16" fmla="*/ 0 w 662"/>
                <a:gd name="T17" fmla="*/ 0 h 966"/>
                <a:gd name="T18" fmla="*/ 0 w 662"/>
                <a:gd name="T19" fmla="*/ 0 h 966"/>
                <a:gd name="T20" fmla="*/ 0 w 662"/>
                <a:gd name="T21" fmla="*/ 0 h 966"/>
                <a:gd name="T22" fmla="*/ 0 w 662"/>
                <a:gd name="T23" fmla="*/ 0 h 966"/>
                <a:gd name="T24" fmla="*/ 0 w 662"/>
                <a:gd name="T25" fmla="*/ 0 h 966"/>
                <a:gd name="T26" fmla="*/ 0 w 662"/>
                <a:gd name="T27" fmla="*/ 0 h 966"/>
                <a:gd name="T28" fmla="*/ 0 w 662"/>
                <a:gd name="T29" fmla="*/ 0 h 966"/>
                <a:gd name="T30" fmla="*/ 0 w 662"/>
                <a:gd name="T31" fmla="*/ 0 h 966"/>
                <a:gd name="T32" fmla="*/ 0 w 662"/>
                <a:gd name="T33" fmla="*/ 0 h 966"/>
                <a:gd name="T34" fmla="*/ 0 w 662"/>
                <a:gd name="T35" fmla="*/ 0 h 966"/>
                <a:gd name="T36" fmla="*/ 0 w 662"/>
                <a:gd name="T37" fmla="*/ 0 h 966"/>
                <a:gd name="T38" fmla="*/ 0 w 662"/>
                <a:gd name="T39" fmla="*/ 0 h 966"/>
                <a:gd name="T40" fmla="*/ 0 w 662"/>
                <a:gd name="T41" fmla="*/ 0 h 966"/>
                <a:gd name="T42" fmla="*/ 0 w 662"/>
                <a:gd name="T43" fmla="*/ 0 h 966"/>
                <a:gd name="T44" fmla="*/ 0 w 662"/>
                <a:gd name="T45" fmla="*/ 0 h 966"/>
                <a:gd name="T46" fmla="*/ 0 w 662"/>
                <a:gd name="T47" fmla="*/ 0 h 966"/>
                <a:gd name="T48" fmla="*/ 0 w 662"/>
                <a:gd name="T49" fmla="*/ 0 h 966"/>
                <a:gd name="T50" fmla="*/ 0 w 662"/>
                <a:gd name="T51" fmla="*/ 0 h 966"/>
                <a:gd name="T52" fmla="*/ 0 w 662"/>
                <a:gd name="T53" fmla="*/ 0 h 966"/>
                <a:gd name="T54" fmla="*/ 0 w 662"/>
                <a:gd name="T55" fmla="*/ 0 h 966"/>
                <a:gd name="T56" fmla="*/ 0 w 662"/>
                <a:gd name="T57" fmla="*/ 0 h 9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62"/>
                <a:gd name="T88" fmla="*/ 0 h 966"/>
                <a:gd name="T89" fmla="*/ 662 w 662"/>
                <a:gd name="T90" fmla="*/ 966 h 96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62" h="966">
                  <a:moveTo>
                    <a:pt x="43" y="9"/>
                  </a:moveTo>
                  <a:lnTo>
                    <a:pt x="102" y="64"/>
                  </a:lnTo>
                  <a:lnTo>
                    <a:pt x="154" y="123"/>
                  </a:lnTo>
                  <a:lnTo>
                    <a:pt x="198" y="186"/>
                  </a:lnTo>
                  <a:lnTo>
                    <a:pt x="237" y="249"/>
                  </a:lnTo>
                  <a:lnTo>
                    <a:pt x="300" y="380"/>
                  </a:lnTo>
                  <a:lnTo>
                    <a:pt x="353" y="509"/>
                  </a:lnTo>
                  <a:lnTo>
                    <a:pt x="406" y="634"/>
                  </a:lnTo>
                  <a:lnTo>
                    <a:pt x="467" y="746"/>
                  </a:lnTo>
                  <a:lnTo>
                    <a:pt x="502" y="797"/>
                  </a:lnTo>
                  <a:lnTo>
                    <a:pt x="543" y="842"/>
                  </a:lnTo>
                  <a:lnTo>
                    <a:pt x="592" y="883"/>
                  </a:lnTo>
                  <a:lnTo>
                    <a:pt x="647" y="918"/>
                  </a:lnTo>
                  <a:cubicBezTo>
                    <a:pt x="659" y="925"/>
                    <a:pt x="662" y="940"/>
                    <a:pt x="655" y="951"/>
                  </a:cubicBezTo>
                  <a:cubicBezTo>
                    <a:pt x="648" y="963"/>
                    <a:pt x="633" y="966"/>
                    <a:pt x="622" y="959"/>
                  </a:cubicBezTo>
                  <a:lnTo>
                    <a:pt x="561" y="920"/>
                  </a:lnTo>
                  <a:lnTo>
                    <a:pt x="508" y="874"/>
                  </a:lnTo>
                  <a:lnTo>
                    <a:pt x="463" y="824"/>
                  </a:lnTo>
                  <a:lnTo>
                    <a:pt x="424" y="769"/>
                  </a:lnTo>
                  <a:lnTo>
                    <a:pt x="361" y="653"/>
                  </a:lnTo>
                  <a:lnTo>
                    <a:pt x="308" y="528"/>
                  </a:lnTo>
                  <a:lnTo>
                    <a:pt x="257" y="401"/>
                  </a:lnTo>
                  <a:lnTo>
                    <a:pt x="196" y="274"/>
                  </a:lnTo>
                  <a:lnTo>
                    <a:pt x="159" y="213"/>
                  </a:lnTo>
                  <a:lnTo>
                    <a:pt x="117" y="154"/>
                  </a:lnTo>
                  <a:lnTo>
                    <a:pt x="69" y="99"/>
                  </a:lnTo>
                  <a:lnTo>
                    <a:pt x="10" y="44"/>
                  </a:lnTo>
                  <a:cubicBezTo>
                    <a:pt x="0" y="35"/>
                    <a:pt x="0" y="20"/>
                    <a:pt x="9" y="10"/>
                  </a:cubicBezTo>
                  <a:cubicBezTo>
                    <a:pt x="18" y="0"/>
                    <a:pt x="33" y="0"/>
                    <a:pt x="43" y="9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5" name="Freeform 41">
              <a:extLst>
                <a:ext uri="{FF2B5EF4-FFF2-40B4-BE49-F238E27FC236}">
                  <a16:creationId xmlns:a16="http://schemas.microsoft.com/office/drawing/2014/main" id="{806904D3-DA62-6741-B714-9657625A3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2295"/>
              <a:ext cx="375" cy="63"/>
            </a:xfrm>
            <a:custGeom>
              <a:avLst/>
              <a:gdLst>
                <a:gd name="T0" fmla="*/ 0 w 1461"/>
                <a:gd name="T1" fmla="*/ 0 h 245"/>
                <a:gd name="T2" fmla="*/ 0 w 1461"/>
                <a:gd name="T3" fmla="*/ 0 h 245"/>
                <a:gd name="T4" fmla="*/ 0 w 1461"/>
                <a:gd name="T5" fmla="*/ 0 h 245"/>
                <a:gd name="T6" fmla="*/ 0 w 1461"/>
                <a:gd name="T7" fmla="*/ 0 h 245"/>
                <a:gd name="T8" fmla="*/ 0 w 1461"/>
                <a:gd name="T9" fmla="*/ 0 h 245"/>
                <a:gd name="T10" fmla="*/ 0 w 1461"/>
                <a:gd name="T11" fmla="*/ 0 h 245"/>
                <a:gd name="T12" fmla="*/ 0 w 1461"/>
                <a:gd name="T13" fmla="*/ 0 h 245"/>
                <a:gd name="T14" fmla="*/ 0 w 1461"/>
                <a:gd name="T15" fmla="*/ 0 h 245"/>
                <a:gd name="T16" fmla="*/ 0 w 1461"/>
                <a:gd name="T17" fmla="*/ 0 h 245"/>
                <a:gd name="T18" fmla="*/ 0 w 1461"/>
                <a:gd name="T19" fmla="*/ 0 h 245"/>
                <a:gd name="T20" fmla="*/ 0 w 1461"/>
                <a:gd name="T21" fmla="*/ 0 h 245"/>
                <a:gd name="T22" fmla="*/ 0 w 1461"/>
                <a:gd name="T23" fmla="*/ 0 h 245"/>
                <a:gd name="T24" fmla="*/ 0 w 1461"/>
                <a:gd name="T25" fmla="*/ 0 h 245"/>
                <a:gd name="T26" fmla="*/ 0 w 1461"/>
                <a:gd name="T27" fmla="*/ 0 h 245"/>
                <a:gd name="T28" fmla="*/ 0 w 1461"/>
                <a:gd name="T29" fmla="*/ 0 h 245"/>
                <a:gd name="T30" fmla="*/ 0 w 1461"/>
                <a:gd name="T31" fmla="*/ 0 h 245"/>
                <a:gd name="T32" fmla="*/ 0 w 1461"/>
                <a:gd name="T33" fmla="*/ 0 h 245"/>
                <a:gd name="T34" fmla="*/ 0 w 1461"/>
                <a:gd name="T35" fmla="*/ 0 h 245"/>
                <a:gd name="T36" fmla="*/ 0 w 1461"/>
                <a:gd name="T37" fmla="*/ 0 h 245"/>
                <a:gd name="T38" fmla="*/ 0 w 1461"/>
                <a:gd name="T39" fmla="*/ 0 h 245"/>
                <a:gd name="T40" fmla="*/ 0 w 1461"/>
                <a:gd name="T41" fmla="*/ 0 h 245"/>
                <a:gd name="T42" fmla="*/ 0 w 1461"/>
                <a:gd name="T43" fmla="*/ 0 h 245"/>
                <a:gd name="T44" fmla="*/ 0 w 1461"/>
                <a:gd name="T45" fmla="*/ 0 h 245"/>
                <a:gd name="T46" fmla="*/ 0 w 1461"/>
                <a:gd name="T47" fmla="*/ 0 h 245"/>
                <a:gd name="T48" fmla="*/ 0 w 1461"/>
                <a:gd name="T49" fmla="*/ 0 h 245"/>
                <a:gd name="T50" fmla="*/ 0 w 1461"/>
                <a:gd name="T51" fmla="*/ 0 h 245"/>
                <a:gd name="T52" fmla="*/ 0 w 1461"/>
                <a:gd name="T53" fmla="*/ 0 h 245"/>
                <a:gd name="T54" fmla="*/ 0 w 1461"/>
                <a:gd name="T55" fmla="*/ 0 h 245"/>
                <a:gd name="T56" fmla="*/ 0 w 1461"/>
                <a:gd name="T57" fmla="*/ 0 h 24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61"/>
                <a:gd name="T88" fmla="*/ 0 h 245"/>
                <a:gd name="T89" fmla="*/ 1461 w 1461"/>
                <a:gd name="T90" fmla="*/ 245 h 24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61" h="245">
                  <a:moveTo>
                    <a:pt x="37" y="6"/>
                  </a:moveTo>
                  <a:lnTo>
                    <a:pt x="105" y="37"/>
                  </a:lnTo>
                  <a:lnTo>
                    <a:pt x="179" y="63"/>
                  </a:lnTo>
                  <a:lnTo>
                    <a:pt x="260" y="84"/>
                  </a:lnTo>
                  <a:lnTo>
                    <a:pt x="347" y="102"/>
                  </a:lnTo>
                  <a:lnTo>
                    <a:pt x="536" y="128"/>
                  </a:lnTo>
                  <a:lnTo>
                    <a:pt x="733" y="144"/>
                  </a:lnTo>
                  <a:lnTo>
                    <a:pt x="933" y="155"/>
                  </a:lnTo>
                  <a:lnTo>
                    <a:pt x="1123" y="165"/>
                  </a:lnTo>
                  <a:lnTo>
                    <a:pt x="1211" y="170"/>
                  </a:lnTo>
                  <a:lnTo>
                    <a:pt x="1294" y="177"/>
                  </a:lnTo>
                  <a:lnTo>
                    <a:pt x="1371" y="185"/>
                  </a:lnTo>
                  <a:lnTo>
                    <a:pt x="1439" y="196"/>
                  </a:lnTo>
                  <a:cubicBezTo>
                    <a:pt x="1452" y="198"/>
                    <a:pt x="1461" y="210"/>
                    <a:pt x="1459" y="223"/>
                  </a:cubicBezTo>
                  <a:cubicBezTo>
                    <a:pt x="1457" y="236"/>
                    <a:pt x="1445" y="245"/>
                    <a:pt x="1432" y="243"/>
                  </a:cubicBezTo>
                  <a:lnTo>
                    <a:pt x="1366" y="232"/>
                  </a:lnTo>
                  <a:lnTo>
                    <a:pt x="1290" y="224"/>
                  </a:lnTo>
                  <a:lnTo>
                    <a:pt x="1208" y="217"/>
                  </a:lnTo>
                  <a:lnTo>
                    <a:pt x="1120" y="212"/>
                  </a:lnTo>
                  <a:lnTo>
                    <a:pt x="930" y="202"/>
                  </a:lnTo>
                  <a:lnTo>
                    <a:pt x="730" y="191"/>
                  </a:lnTo>
                  <a:lnTo>
                    <a:pt x="529" y="175"/>
                  </a:lnTo>
                  <a:lnTo>
                    <a:pt x="338" y="149"/>
                  </a:lnTo>
                  <a:lnTo>
                    <a:pt x="247" y="131"/>
                  </a:lnTo>
                  <a:lnTo>
                    <a:pt x="162" y="108"/>
                  </a:lnTo>
                  <a:lnTo>
                    <a:pt x="86" y="80"/>
                  </a:lnTo>
                  <a:lnTo>
                    <a:pt x="18" y="49"/>
                  </a:lnTo>
                  <a:cubicBezTo>
                    <a:pt x="5" y="44"/>
                    <a:pt x="0" y="30"/>
                    <a:pt x="6" y="18"/>
                  </a:cubicBezTo>
                  <a:cubicBezTo>
                    <a:pt x="11" y="5"/>
                    <a:pt x="25" y="0"/>
                    <a:pt x="37" y="6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6" name="Freeform 42">
              <a:extLst>
                <a:ext uri="{FF2B5EF4-FFF2-40B4-BE49-F238E27FC236}">
                  <a16:creationId xmlns:a16="http://schemas.microsoft.com/office/drawing/2014/main" id="{555B933C-E41C-964B-95EB-ECB72546D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2344"/>
              <a:ext cx="169" cy="67"/>
            </a:xfrm>
            <a:custGeom>
              <a:avLst/>
              <a:gdLst>
                <a:gd name="T0" fmla="*/ 0 w 662"/>
                <a:gd name="T1" fmla="*/ 0 h 262"/>
                <a:gd name="T2" fmla="*/ 0 w 662"/>
                <a:gd name="T3" fmla="*/ 0 h 262"/>
                <a:gd name="T4" fmla="*/ 0 w 662"/>
                <a:gd name="T5" fmla="*/ 0 h 262"/>
                <a:gd name="T6" fmla="*/ 0 w 662"/>
                <a:gd name="T7" fmla="*/ 0 h 262"/>
                <a:gd name="T8" fmla="*/ 0 w 662"/>
                <a:gd name="T9" fmla="*/ 0 h 262"/>
                <a:gd name="T10" fmla="*/ 0 w 662"/>
                <a:gd name="T11" fmla="*/ 0 h 262"/>
                <a:gd name="T12" fmla="*/ 0 w 662"/>
                <a:gd name="T13" fmla="*/ 0 h 262"/>
                <a:gd name="T14" fmla="*/ 0 w 662"/>
                <a:gd name="T15" fmla="*/ 0 h 262"/>
                <a:gd name="T16" fmla="*/ 0 w 662"/>
                <a:gd name="T17" fmla="*/ 0 h 262"/>
                <a:gd name="T18" fmla="*/ 0 w 662"/>
                <a:gd name="T19" fmla="*/ 0 h 262"/>
                <a:gd name="T20" fmla="*/ 0 w 662"/>
                <a:gd name="T21" fmla="*/ 0 h 262"/>
                <a:gd name="T22" fmla="*/ 0 w 662"/>
                <a:gd name="T23" fmla="*/ 0 h 262"/>
                <a:gd name="T24" fmla="*/ 0 w 662"/>
                <a:gd name="T25" fmla="*/ 0 h 262"/>
                <a:gd name="T26" fmla="*/ 0 w 662"/>
                <a:gd name="T27" fmla="*/ 0 h 262"/>
                <a:gd name="T28" fmla="*/ 0 w 662"/>
                <a:gd name="T29" fmla="*/ 0 h 262"/>
                <a:gd name="T30" fmla="*/ 0 w 662"/>
                <a:gd name="T31" fmla="*/ 0 h 262"/>
                <a:gd name="T32" fmla="*/ 0 w 662"/>
                <a:gd name="T33" fmla="*/ 0 h 262"/>
                <a:gd name="T34" fmla="*/ 0 w 662"/>
                <a:gd name="T35" fmla="*/ 0 h 262"/>
                <a:gd name="T36" fmla="*/ 0 w 662"/>
                <a:gd name="T37" fmla="*/ 0 h 262"/>
                <a:gd name="T38" fmla="*/ 0 w 662"/>
                <a:gd name="T39" fmla="*/ 0 h 262"/>
                <a:gd name="T40" fmla="*/ 0 w 662"/>
                <a:gd name="T41" fmla="*/ 0 h 262"/>
                <a:gd name="T42" fmla="*/ 0 w 662"/>
                <a:gd name="T43" fmla="*/ 0 h 262"/>
                <a:gd name="T44" fmla="*/ 0 w 662"/>
                <a:gd name="T45" fmla="*/ 0 h 262"/>
                <a:gd name="T46" fmla="*/ 0 w 662"/>
                <a:gd name="T47" fmla="*/ 0 h 262"/>
                <a:gd name="T48" fmla="*/ 0 w 662"/>
                <a:gd name="T49" fmla="*/ 0 h 2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2"/>
                <a:gd name="T76" fmla="*/ 0 h 262"/>
                <a:gd name="T77" fmla="*/ 662 w 662"/>
                <a:gd name="T78" fmla="*/ 262 h 2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2" h="262">
                  <a:moveTo>
                    <a:pt x="31" y="3"/>
                  </a:moveTo>
                  <a:lnTo>
                    <a:pt x="83" y="14"/>
                  </a:lnTo>
                  <a:lnTo>
                    <a:pt x="130" y="24"/>
                  </a:lnTo>
                  <a:lnTo>
                    <a:pt x="210" y="43"/>
                  </a:lnTo>
                  <a:lnTo>
                    <a:pt x="277" y="61"/>
                  </a:lnTo>
                  <a:lnTo>
                    <a:pt x="338" y="81"/>
                  </a:lnTo>
                  <a:lnTo>
                    <a:pt x="399" y="104"/>
                  </a:lnTo>
                  <a:lnTo>
                    <a:pt x="467" y="132"/>
                  </a:lnTo>
                  <a:lnTo>
                    <a:pt x="546" y="168"/>
                  </a:lnTo>
                  <a:lnTo>
                    <a:pt x="592" y="189"/>
                  </a:lnTo>
                  <a:lnTo>
                    <a:pt x="645" y="213"/>
                  </a:lnTo>
                  <a:cubicBezTo>
                    <a:pt x="657" y="218"/>
                    <a:pt x="662" y="232"/>
                    <a:pt x="656" y="245"/>
                  </a:cubicBezTo>
                  <a:cubicBezTo>
                    <a:pt x="651" y="257"/>
                    <a:pt x="636" y="262"/>
                    <a:pt x="624" y="256"/>
                  </a:cubicBezTo>
                  <a:lnTo>
                    <a:pt x="573" y="232"/>
                  </a:lnTo>
                  <a:lnTo>
                    <a:pt x="527" y="211"/>
                  </a:lnTo>
                  <a:lnTo>
                    <a:pt x="448" y="177"/>
                  </a:lnTo>
                  <a:lnTo>
                    <a:pt x="382" y="149"/>
                  </a:lnTo>
                  <a:lnTo>
                    <a:pt x="323" y="126"/>
                  </a:lnTo>
                  <a:lnTo>
                    <a:pt x="264" y="108"/>
                  </a:lnTo>
                  <a:lnTo>
                    <a:pt x="199" y="90"/>
                  </a:lnTo>
                  <a:lnTo>
                    <a:pt x="120" y="71"/>
                  </a:lnTo>
                  <a:lnTo>
                    <a:pt x="74" y="61"/>
                  </a:lnTo>
                  <a:lnTo>
                    <a:pt x="22" y="50"/>
                  </a:lnTo>
                  <a:cubicBezTo>
                    <a:pt x="9" y="47"/>
                    <a:pt x="0" y="34"/>
                    <a:pt x="3" y="22"/>
                  </a:cubicBezTo>
                  <a:cubicBezTo>
                    <a:pt x="6" y="9"/>
                    <a:pt x="18" y="0"/>
                    <a:pt x="31" y="3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7" name="Freeform 43">
              <a:extLst>
                <a:ext uri="{FF2B5EF4-FFF2-40B4-BE49-F238E27FC236}">
                  <a16:creationId xmlns:a16="http://schemas.microsoft.com/office/drawing/2014/main" id="{EF41C35E-7BB8-8943-949A-C1905B115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7" y="2397"/>
              <a:ext cx="372" cy="183"/>
            </a:xfrm>
            <a:custGeom>
              <a:avLst/>
              <a:gdLst>
                <a:gd name="T0" fmla="*/ 0 w 1447"/>
                <a:gd name="T1" fmla="*/ 0 h 711"/>
                <a:gd name="T2" fmla="*/ 0 w 1447"/>
                <a:gd name="T3" fmla="*/ 0 h 711"/>
                <a:gd name="T4" fmla="*/ 0 w 1447"/>
                <a:gd name="T5" fmla="*/ 0 h 711"/>
                <a:gd name="T6" fmla="*/ 0 w 1447"/>
                <a:gd name="T7" fmla="*/ 0 h 711"/>
                <a:gd name="T8" fmla="*/ 0 w 1447"/>
                <a:gd name="T9" fmla="*/ 0 h 711"/>
                <a:gd name="T10" fmla="*/ 0 w 1447"/>
                <a:gd name="T11" fmla="*/ 0 h 711"/>
                <a:gd name="T12" fmla="*/ 0 w 1447"/>
                <a:gd name="T13" fmla="*/ 0 h 711"/>
                <a:gd name="T14" fmla="*/ 0 w 1447"/>
                <a:gd name="T15" fmla="*/ 0 h 711"/>
                <a:gd name="T16" fmla="*/ 0 w 1447"/>
                <a:gd name="T17" fmla="*/ 0 h 711"/>
                <a:gd name="T18" fmla="*/ 0 w 1447"/>
                <a:gd name="T19" fmla="*/ 0 h 711"/>
                <a:gd name="T20" fmla="*/ 0 w 1447"/>
                <a:gd name="T21" fmla="*/ 0 h 711"/>
                <a:gd name="T22" fmla="*/ 0 w 1447"/>
                <a:gd name="T23" fmla="*/ 0 h 711"/>
                <a:gd name="T24" fmla="*/ 0 w 1447"/>
                <a:gd name="T25" fmla="*/ 0 h 711"/>
                <a:gd name="T26" fmla="*/ 0 w 1447"/>
                <a:gd name="T27" fmla="*/ 0 h 711"/>
                <a:gd name="T28" fmla="*/ 0 w 1447"/>
                <a:gd name="T29" fmla="*/ 0 h 711"/>
                <a:gd name="T30" fmla="*/ 0 w 1447"/>
                <a:gd name="T31" fmla="*/ 0 h 711"/>
                <a:gd name="T32" fmla="*/ 0 w 1447"/>
                <a:gd name="T33" fmla="*/ 0 h 711"/>
                <a:gd name="T34" fmla="*/ 0 w 1447"/>
                <a:gd name="T35" fmla="*/ 0 h 711"/>
                <a:gd name="T36" fmla="*/ 0 w 1447"/>
                <a:gd name="T37" fmla="*/ 0 h 711"/>
                <a:gd name="T38" fmla="*/ 0 w 1447"/>
                <a:gd name="T39" fmla="*/ 0 h 711"/>
                <a:gd name="T40" fmla="*/ 0 w 1447"/>
                <a:gd name="T41" fmla="*/ 0 h 711"/>
                <a:gd name="T42" fmla="*/ 0 w 1447"/>
                <a:gd name="T43" fmla="*/ 0 h 711"/>
                <a:gd name="T44" fmla="*/ 0 w 1447"/>
                <a:gd name="T45" fmla="*/ 0 h 711"/>
                <a:gd name="T46" fmla="*/ 0 w 1447"/>
                <a:gd name="T47" fmla="*/ 0 h 711"/>
                <a:gd name="T48" fmla="*/ 0 w 1447"/>
                <a:gd name="T49" fmla="*/ 0 h 711"/>
                <a:gd name="T50" fmla="*/ 0 w 1447"/>
                <a:gd name="T51" fmla="*/ 0 h 711"/>
                <a:gd name="T52" fmla="*/ 0 w 1447"/>
                <a:gd name="T53" fmla="*/ 0 h 711"/>
                <a:gd name="T54" fmla="*/ 0 w 1447"/>
                <a:gd name="T55" fmla="*/ 0 h 711"/>
                <a:gd name="T56" fmla="*/ 0 w 1447"/>
                <a:gd name="T57" fmla="*/ 0 h 71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7"/>
                <a:gd name="T88" fmla="*/ 0 h 711"/>
                <a:gd name="T89" fmla="*/ 1447 w 1447"/>
                <a:gd name="T90" fmla="*/ 711 h 71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7" h="711">
                  <a:moveTo>
                    <a:pt x="37" y="5"/>
                  </a:moveTo>
                  <a:lnTo>
                    <a:pt x="104" y="34"/>
                  </a:lnTo>
                  <a:lnTo>
                    <a:pt x="180" y="70"/>
                  </a:lnTo>
                  <a:lnTo>
                    <a:pt x="261" y="109"/>
                  </a:lnTo>
                  <a:lnTo>
                    <a:pt x="349" y="152"/>
                  </a:lnTo>
                  <a:lnTo>
                    <a:pt x="537" y="245"/>
                  </a:lnTo>
                  <a:lnTo>
                    <a:pt x="734" y="343"/>
                  </a:lnTo>
                  <a:lnTo>
                    <a:pt x="932" y="440"/>
                  </a:lnTo>
                  <a:lnTo>
                    <a:pt x="1120" y="530"/>
                  </a:lnTo>
                  <a:lnTo>
                    <a:pt x="1206" y="570"/>
                  </a:lnTo>
                  <a:lnTo>
                    <a:pt x="1288" y="605"/>
                  </a:lnTo>
                  <a:lnTo>
                    <a:pt x="1362" y="636"/>
                  </a:lnTo>
                  <a:lnTo>
                    <a:pt x="1428" y="661"/>
                  </a:lnTo>
                  <a:cubicBezTo>
                    <a:pt x="1440" y="666"/>
                    <a:pt x="1447" y="679"/>
                    <a:pt x="1442" y="692"/>
                  </a:cubicBezTo>
                  <a:cubicBezTo>
                    <a:pt x="1437" y="704"/>
                    <a:pt x="1423" y="711"/>
                    <a:pt x="1411" y="706"/>
                  </a:cubicBezTo>
                  <a:lnTo>
                    <a:pt x="1343" y="681"/>
                  </a:lnTo>
                  <a:lnTo>
                    <a:pt x="1269" y="649"/>
                  </a:lnTo>
                  <a:lnTo>
                    <a:pt x="1186" y="613"/>
                  </a:lnTo>
                  <a:lnTo>
                    <a:pt x="1099" y="573"/>
                  </a:lnTo>
                  <a:lnTo>
                    <a:pt x="911" y="483"/>
                  </a:lnTo>
                  <a:lnTo>
                    <a:pt x="713" y="386"/>
                  </a:lnTo>
                  <a:lnTo>
                    <a:pt x="516" y="288"/>
                  </a:lnTo>
                  <a:lnTo>
                    <a:pt x="328" y="195"/>
                  </a:lnTo>
                  <a:lnTo>
                    <a:pt x="240" y="152"/>
                  </a:lnTo>
                  <a:lnTo>
                    <a:pt x="159" y="113"/>
                  </a:lnTo>
                  <a:lnTo>
                    <a:pt x="85" y="78"/>
                  </a:lnTo>
                  <a:lnTo>
                    <a:pt x="18" y="49"/>
                  </a:lnTo>
                  <a:cubicBezTo>
                    <a:pt x="6" y="44"/>
                    <a:pt x="0" y="30"/>
                    <a:pt x="5" y="18"/>
                  </a:cubicBezTo>
                  <a:cubicBezTo>
                    <a:pt x="11" y="6"/>
                    <a:pt x="25" y="0"/>
                    <a:pt x="37" y="5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8" name="Freeform 44">
              <a:extLst>
                <a:ext uri="{FF2B5EF4-FFF2-40B4-BE49-F238E27FC236}">
                  <a16:creationId xmlns:a16="http://schemas.microsoft.com/office/drawing/2014/main" id="{4ABE480E-3A23-CF42-9633-07C8C8554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" y="2566"/>
              <a:ext cx="169" cy="30"/>
            </a:xfrm>
            <a:custGeom>
              <a:avLst/>
              <a:gdLst>
                <a:gd name="T0" fmla="*/ 0 w 659"/>
                <a:gd name="T1" fmla="*/ 0 h 116"/>
                <a:gd name="T2" fmla="*/ 0 w 659"/>
                <a:gd name="T3" fmla="*/ 0 h 116"/>
                <a:gd name="T4" fmla="*/ 0 w 659"/>
                <a:gd name="T5" fmla="*/ 0 h 116"/>
                <a:gd name="T6" fmla="*/ 0 w 659"/>
                <a:gd name="T7" fmla="*/ 0 h 116"/>
                <a:gd name="T8" fmla="*/ 0 w 659"/>
                <a:gd name="T9" fmla="*/ 0 h 116"/>
                <a:gd name="T10" fmla="*/ 0 w 659"/>
                <a:gd name="T11" fmla="*/ 0 h 116"/>
                <a:gd name="T12" fmla="*/ 0 w 659"/>
                <a:gd name="T13" fmla="*/ 0 h 116"/>
                <a:gd name="T14" fmla="*/ 0 w 659"/>
                <a:gd name="T15" fmla="*/ 0 h 116"/>
                <a:gd name="T16" fmla="*/ 0 w 659"/>
                <a:gd name="T17" fmla="*/ 0 h 116"/>
                <a:gd name="T18" fmla="*/ 0 w 659"/>
                <a:gd name="T19" fmla="*/ 0 h 116"/>
                <a:gd name="T20" fmla="*/ 0 w 659"/>
                <a:gd name="T21" fmla="*/ 0 h 116"/>
                <a:gd name="T22" fmla="*/ 0 w 659"/>
                <a:gd name="T23" fmla="*/ 0 h 116"/>
                <a:gd name="T24" fmla="*/ 0 w 659"/>
                <a:gd name="T25" fmla="*/ 0 h 116"/>
                <a:gd name="T26" fmla="*/ 0 w 659"/>
                <a:gd name="T27" fmla="*/ 0 h 116"/>
                <a:gd name="T28" fmla="*/ 0 w 659"/>
                <a:gd name="T29" fmla="*/ 0 h 116"/>
                <a:gd name="T30" fmla="*/ 0 w 659"/>
                <a:gd name="T31" fmla="*/ 0 h 116"/>
                <a:gd name="T32" fmla="*/ 0 w 659"/>
                <a:gd name="T33" fmla="*/ 0 h 116"/>
                <a:gd name="T34" fmla="*/ 0 w 659"/>
                <a:gd name="T35" fmla="*/ 0 h 116"/>
                <a:gd name="T36" fmla="*/ 0 w 659"/>
                <a:gd name="T37" fmla="*/ 0 h 1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59"/>
                <a:gd name="T58" fmla="*/ 0 h 116"/>
                <a:gd name="T59" fmla="*/ 659 w 659"/>
                <a:gd name="T60" fmla="*/ 116 h 1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59" h="116">
                  <a:moveTo>
                    <a:pt x="34" y="4"/>
                  </a:moveTo>
                  <a:lnTo>
                    <a:pt x="136" y="38"/>
                  </a:lnTo>
                  <a:lnTo>
                    <a:pt x="224" y="57"/>
                  </a:lnTo>
                  <a:lnTo>
                    <a:pt x="303" y="67"/>
                  </a:lnTo>
                  <a:lnTo>
                    <a:pt x="375" y="68"/>
                  </a:lnTo>
                  <a:lnTo>
                    <a:pt x="506" y="61"/>
                  </a:lnTo>
                  <a:lnTo>
                    <a:pt x="569" y="57"/>
                  </a:lnTo>
                  <a:lnTo>
                    <a:pt x="635" y="58"/>
                  </a:lnTo>
                  <a:cubicBezTo>
                    <a:pt x="648" y="59"/>
                    <a:pt x="659" y="70"/>
                    <a:pt x="658" y="83"/>
                  </a:cubicBezTo>
                  <a:cubicBezTo>
                    <a:pt x="658" y="96"/>
                    <a:pt x="647" y="107"/>
                    <a:pt x="634" y="106"/>
                  </a:cubicBezTo>
                  <a:lnTo>
                    <a:pt x="572" y="105"/>
                  </a:lnTo>
                  <a:lnTo>
                    <a:pt x="509" y="108"/>
                  </a:lnTo>
                  <a:lnTo>
                    <a:pt x="374" y="116"/>
                  </a:lnTo>
                  <a:lnTo>
                    <a:pt x="298" y="114"/>
                  </a:lnTo>
                  <a:lnTo>
                    <a:pt x="213" y="104"/>
                  </a:lnTo>
                  <a:lnTo>
                    <a:pt x="121" y="83"/>
                  </a:lnTo>
                  <a:lnTo>
                    <a:pt x="19" y="49"/>
                  </a:lnTo>
                  <a:cubicBezTo>
                    <a:pt x="6" y="45"/>
                    <a:pt x="0" y="31"/>
                    <a:pt x="4" y="19"/>
                  </a:cubicBezTo>
                  <a:cubicBezTo>
                    <a:pt x="8" y="6"/>
                    <a:pt x="21" y="0"/>
                    <a:pt x="34" y="4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9" name="Freeform 45">
              <a:extLst>
                <a:ext uri="{FF2B5EF4-FFF2-40B4-BE49-F238E27FC236}">
                  <a16:creationId xmlns:a16="http://schemas.microsoft.com/office/drawing/2014/main" id="{3C8C6D91-0D02-304F-89F0-0FCE88A12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" y="2576"/>
              <a:ext cx="169" cy="24"/>
            </a:xfrm>
            <a:custGeom>
              <a:avLst/>
              <a:gdLst>
                <a:gd name="T0" fmla="*/ 0 w 659"/>
                <a:gd name="T1" fmla="*/ 0 h 92"/>
                <a:gd name="T2" fmla="*/ 0 w 659"/>
                <a:gd name="T3" fmla="*/ 0 h 92"/>
                <a:gd name="T4" fmla="*/ 0 w 659"/>
                <a:gd name="T5" fmla="*/ 0 h 92"/>
                <a:gd name="T6" fmla="*/ 0 w 659"/>
                <a:gd name="T7" fmla="*/ 0 h 92"/>
                <a:gd name="T8" fmla="*/ 0 w 659"/>
                <a:gd name="T9" fmla="*/ 0 h 92"/>
                <a:gd name="T10" fmla="*/ 0 w 659"/>
                <a:gd name="T11" fmla="*/ 0 h 92"/>
                <a:gd name="T12" fmla="*/ 0 w 659"/>
                <a:gd name="T13" fmla="*/ 0 h 92"/>
                <a:gd name="T14" fmla="*/ 0 w 659"/>
                <a:gd name="T15" fmla="*/ 0 h 92"/>
                <a:gd name="T16" fmla="*/ 0 w 659"/>
                <a:gd name="T17" fmla="*/ 0 h 92"/>
                <a:gd name="T18" fmla="*/ 0 w 659"/>
                <a:gd name="T19" fmla="*/ 0 h 92"/>
                <a:gd name="T20" fmla="*/ 0 w 659"/>
                <a:gd name="T21" fmla="*/ 0 h 92"/>
                <a:gd name="T22" fmla="*/ 0 w 659"/>
                <a:gd name="T23" fmla="*/ 0 h 92"/>
                <a:gd name="T24" fmla="*/ 0 w 659"/>
                <a:gd name="T25" fmla="*/ 0 h 92"/>
                <a:gd name="T26" fmla="*/ 0 w 659"/>
                <a:gd name="T27" fmla="*/ 0 h 92"/>
                <a:gd name="T28" fmla="*/ 0 w 659"/>
                <a:gd name="T29" fmla="*/ 0 h 92"/>
                <a:gd name="T30" fmla="*/ 0 w 659"/>
                <a:gd name="T31" fmla="*/ 0 h 92"/>
                <a:gd name="T32" fmla="*/ 0 w 659"/>
                <a:gd name="T33" fmla="*/ 0 h 92"/>
                <a:gd name="T34" fmla="*/ 0 w 659"/>
                <a:gd name="T35" fmla="*/ 0 h 92"/>
                <a:gd name="T36" fmla="*/ 0 w 659"/>
                <a:gd name="T37" fmla="*/ 0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59"/>
                <a:gd name="T58" fmla="*/ 0 h 92"/>
                <a:gd name="T59" fmla="*/ 659 w 659"/>
                <a:gd name="T60" fmla="*/ 92 h 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59" h="92">
                  <a:moveTo>
                    <a:pt x="25" y="13"/>
                  </a:moveTo>
                  <a:lnTo>
                    <a:pt x="90" y="14"/>
                  </a:lnTo>
                  <a:lnTo>
                    <a:pt x="152" y="11"/>
                  </a:lnTo>
                  <a:lnTo>
                    <a:pt x="284" y="3"/>
                  </a:lnTo>
                  <a:lnTo>
                    <a:pt x="357" y="0"/>
                  </a:lnTo>
                  <a:lnTo>
                    <a:pt x="440" y="6"/>
                  </a:lnTo>
                  <a:lnTo>
                    <a:pt x="533" y="18"/>
                  </a:lnTo>
                  <a:lnTo>
                    <a:pt x="638" y="42"/>
                  </a:lnTo>
                  <a:cubicBezTo>
                    <a:pt x="651" y="45"/>
                    <a:pt x="659" y="58"/>
                    <a:pt x="656" y="71"/>
                  </a:cubicBezTo>
                  <a:cubicBezTo>
                    <a:pt x="653" y="84"/>
                    <a:pt x="640" y="92"/>
                    <a:pt x="627" y="89"/>
                  </a:cubicBezTo>
                  <a:lnTo>
                    <a:pt x="526" y="65"/>
                  </a:lnTo>
                  <a:lnTo>
                    <a:pt x="437" y="53"/>
                  </a:lnTo>
                  <a:lnTo>
                    <a:pt x="358" y="48"/>
                  </a:lnTo>
                  <a:lnTo>
                    <a:pt x="287" y="50"/>
                  </a:lnTo>
                  <a:lnTo>
                    <a:pt x="155" y="59"/>
                  </a:lnTo>
                  <a:lnTo>
                    <a:pt x="89" y="62"/>
                  </a:lnTo>
                  <a:lnTo>
                    <a:pt x="24" y="61"/>
                  </a:lnTo>
                  <a:cubicBezTo>
                    <a:pt x="11" y="61"/>
                    <a:pt x="0" y="50"/>
                    <a:pt x="0" y="37"/>
                  </a:cubicBezTo>
                  <a:cubicBezTo>
                    <a:pt x="1" y="24"/>
                    <a:pt x="12" y="13"/>
                    <a:pt x="25" y="13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0" name="Freeform 46">
              <a:extLst>
                <a:ext uri="{FF2B5EF4-FFF2-40B4-BE49-F238E27FC236}">
                  <a16:creationId xmlns:a16="http://schemas.microsoft.com/office/drawing/2014/main" id="{9E6953E0-A830-CE43-9223-B27956434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7" y="2586"/>
              <a:ext cx="371" cy="146"/>
            </a:xfrm>
            <a:custGeom>
              <a:avLst/>
              <a:gdLst>
                <a:gd name="T0" fmla="*/ 0 w 1446"/>
                <a:gd name="T1" fmla="*/ 0 h 566"/>
                <a:gd name="T2" fmla="*/ 0 w 1446"/>
                <a:gd name="T3" fmla="*/ 0 h 566"/>
                <a:gd name="T4" fmla="*/ 0 w 1446"/>
                <a:gd name="T5" fmla="*/ 0 h 566"/>
                <a:gd name="T6" fmla="*/ 0 w 1446"/>
                <a:gd name="T7" fmla="*/ 0 h 566"/>
                <a:gd name="T8" fmla="*/ 0 w 1446"/>
                <a:gd name="T9" fmla="*/ 0 h 566"/>
                <a:gd name="T10" fmla="*/ 0 w 1446"/>
                <a:gd name="T11" fmla="*/ 0 h 566"/>
                <a:gd name="T12" fmla="*/ 0 w 1446"/>
                <a:gd name="T13" fmla="*/ 0 h 566"/>
                <a:gd name="T14" fmla="*/ 0 w 1446"/>
                <a:gd name="T15" fmla="*/ 0 h 566"/>
                <a:gd name="T16" fmla="*/ 0 w 1446"/>
                <a:gd name="T17" fmla="*/ 0 h 566"/>
                <a:gd name="T18" fmla="*/ 0 w 1446"/>
                <a:gd name="T19" fmla="*/ 0 h 566"/>
                <a:gd name="T20" fmla="*/ 0 w 1446"/>
                <a:gd name="T21" fmla="*/ 0 h 566"/>
                <a:gd name="T22" fmla="*/ 0 w 1446"/>
                <a:gd name="T23" fmla="*/ 0 h 566"/>
                <a:gd name="T24" fmla="*/ 0 w 1446"/>
                <a:gd name="T25" fmla="*/ 0 h 566"/>
                <a:gd name="T26" fmla="*/ 0 w 1446"/>
                <a:gd name="T27" fmla="*/ 0 h 566"/>
                <a:gd name="T28" fmla="*/ 0 w 1446"/>
                <a:gd name="T29" fmla="*/ 0 h 566"/>
                <a:gd name="T30" fmla="*/ 0 w 1446"/>
                <a:gd name="T31" fmla="*/ 0 h 566"/>
                <a:gd name="T32" fmla="*/ 0 w 1446"/>
                <a:gd name="T33" fmla="*/ 0 h 566"/>
                <a:gd name="T34" fmla="*/ 0 w 1446"/>
                <a:gd name="T35" fmla="*/ 0 h 566"/>
                <a:gd name="T36" fmla="*/ 0 w 1446"/>
                <a:gd name="T37" fmla="*/ 0 h 566"/>
                <a:gd name="T38" fmla="*/ 0 w 1446"/>
                <a:gd name="T39" fmla="*/ 0 h 566"/>
                <a:gd name="T40" fmla="*/ 0 w 1446"/>
                <a:gd name="T41" fmla="*/ 0 h 566"/>
                <a:gd name="T42" fmla="*/ 0 w 1446"/>
                <a:gd name="T43" fmla="*/ 0 h 566"/>
                <a:gd name="T44" fmla="*/ 0 w 1446"/>
                <a:gd name="T45" fmla="*/ 0 h 566"/>
                <a:gd name="T46" fmla="*/ 0 w 1446"/>
                <a:gd name="T47" fmla="*/ 0 h 566"/>
                <a:gd name="T48" fmla="*/ 0 w 1446"/>
                <a:gd name="T49" fmla="*/ 0 h 566"/>
                <a:gd name="T50" fmla="*/ 0 w 1446"/>
                <a:gd name="T51" fmla="*/ 0 h 566"/>
                <a:gd name="T52" fmla="*/ 0 w 1446"/>
                <a:gd name="T53" fmla="*/ 0 h 566"/>
                <a:gd name="T54" fmla="*/ 0 w 1446"/>
                <a:gd name="T55" fmla="*/ 0 h 566"/>
                <a:gd name="T56" fmla="*/ 0 w 1446"/>
                <a:gd name="T57" fmla="*/ 0 h 5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46"/>
                <a:gd name="T88" fmla="*/ 0 h 566"/>
                <a:gd name="T89" fmla="*/ 1446 w 1446"/>
                <a:gd name="T90" fmla="*/ 566 h 56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46" h="566">
                  <a:moveTo>
                    <a:pt x="33" y="3"/>
                  </a:moveTo>
                  <a:lnTo>
                    <a:pt x="100" y="22"/>
                  </a:lnTo>
                  <a:lnTo>
                    <a:pt x="176" y="47"/>
                  </a:lnTo>
                  <a:lnTo>
                    <a:pt x="257" y="75"/>
                  </a:lnTo>
                  <a:lnTo>
                    <a:pt x="345" y="105"/>
                  </a:lnTo>
                  <a:lnTo>
                    <a:pt x="534" y="174"/>
                  </a:lnTo>
                  <a:lnTo>
                    <a:pt x="731" y="250"/>
                  </a:lnTo>
                  <a:lnTo>
                    <a:pt x="929" y="326"/>
                  </a:lnTo>
                  <a:lnTo>
                    <a:pt x="1117" y="399"/>
                  </a:lnTo>
                  <a:lnTo>
                    <a:pt x="1204" y="433"/>
                  </a:lnTo>
                  <a:lnTo>
                    <a:pt x="1286" y="464"/>
                  </a:lnTo>
                  <a:lnTo>
                    <a:pt x="1360" y="492"/>
                  </a:lnTo>
                  <a:lnTo>
                    <a:pt x="1427" y="516"/>
                  </a:lnTo>
                  <a:cubicBezTo>
                    <a:pt x="1439" y="520"/>
                    <a:pt x="1446" y="534"/>
                    <a:pt x="1441" y="547"/>
                  </a:cubicBezTo>
                  <a:cubicBezTo>
                    <a:pt x="1437" y="559"/>
                    <a:pt x="1423" y="566"/>
                    <a:pt x="1410" y="561"/>
                  </a:cubicBezTo>
                  <a:lnTo>
                    <a:pt x="1343" y="537"/>
                  </a:lnTo>
                  <a:lnTo>
                    <a:pt x="1269" y="509"/>
                  </a:lnTo>
                  <a:lnTo>
                    <a:pt x="1187" y="478"/>
                  </a:lnTo>
                  <a:lnTo>
                    <a:pt x="1100" y="444"/>
                  </a:lnTo>
                  <a:lnTo>
                    <a:pt x="912" y="371"/>
                  </a:lnTo>
                  <a:lnTo>
                    <a:pt x="714" y="295"/>
                  </a:lnTo>
                  <a:lnTo>
                    <a:pt x="517" y="219"/>
                  </a:lnTo>
                  <a:lnTo>
                    <a:pt x="330" y="150"/>
                  </a:lnTo>
                  <a:lnTo>
                    <a:pt x="242" y="120"/>
                  </a:lnTo>
                  <a:lnTo>
                    <a:pt x="161" y="92"/>
                  </a:lnTo>
                  <a:lnTo>
                    <a:pt x="87" y="69"/>
                  </a:lnTo>
                  <a:lnTo>
                    <a:pt x="20" y="50"/>
                  </a:lnTo>
                  <a:cubicBezTo>
                    <a:pt x="7" y="46"/>
                    <a:pt x="0" y="33"/>
                    <a:pt x="3" y="20"/>
                  </a:cubicBezTo>
                  <a:cubicBezTo>
                    <a:pt x="7" y="7"/>
                    <a:pt x="20" y="0"/>
                    <a:pt x="33" y="3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1" name="Freeform 47">
              <a:extLst>
                <a:ext uri="{FF2B5EF4-FFF2-40B4-BE49-F238E27FC236}">
                  <a16:creationId xmlns:a16="http://schemas.microsoft.com/office/drawing/2014/main" id="{9145D22F-6F60-834D-B90B-240BF5664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" y="2718"/>
              <a:ext cx="170" cy="63"/>
            </a:xfrm>
            <a:custGeom>
              <a:avLst/>
              <a:gdLst>
                <a:gd name="T0" fmla="*/ 0 w 662"/>
                <a:gd name="T1" fmla="*/ 0 h 246"/>
                <a:gd name="T2" fmla="*/ 0 w 662"/>
                <a:gd name="T3" fmla="*/ 0 h 246"/>
                <a:gd name="T4" fmla="*/ 0 w 662"/>
                <a:gd name="T5" fmla="*/ 0 h 246"/>
                <a:gd name="T6" fmla="*/ 0 w 662"/>
                <a:gd name="T7" fmla="*/ 0 h 246"/>
                <a:gd name="T8" fmla="*/ 0 w 662"/>
                <a:gd name="T9" fmla="*/ 0 h 246"/>
                <a:gd name="T10" fmla="*/ 0 w 662"/>
                <a:gd name="T11" fmla="*/ 0 h 246"/>
                <a:gd name="T12" fmla="*/ 0 w 662"/>
                <a:gd name="T13" fmla="*/ 0 h 246"/>
                <a:gd name="T14" fmla="*/ 0 w 662"/>
                <a:gd name="T15" fmla="*/ 0 h 246"/>
                <a:gd name="T16" fmla="*/ 0 w 662"/>
                <a:gd name="T17" fmla="*/ 0 h 246"/>
                <a:gd name="T18" fmla="*/ 0 w 662"/>
                <a:gd name="T19" fmla="*/ 0 h 246"/>
                <a:gd name="T20" fmla="*/ 0 w 662"/>
                <a:gd name="T21" fmla="*/ 0 h 246"/>
                <a:gd name="T22" fmla="*/ 0 w 662"/>
                <a:gd name="T23" fmla="*/ 0 h 246"/>
                <a:gd name="T24" fmla="*/ 0 w 662"/>
                <a:gd name="T25" fmla="*/ 0 h 246"/>
                <a:gd name="T26" fmla="*/ 0 w 662"/>
                <a:gd name="T27" fmla="*/ 0 h 246"/>
                <a:gd name="T28" fmla="*/ 0 w 662"/>
                <a:gd name="T29" fmla="*/ 0 h 246"/>
                <a:gd name="T30" fmla="*/ 0 w 662"/>
                <a:gd name="T31" fmla="*/ 0 h 246"/>
                <a:gd name="T32" fmla="*/ 0 w 662"/>
                <a:gd name="T33" fmla="*/ 0 h 246"/>
                <a:gd name="T34" fmla="*/ 0 w 662"/>
                <a:gd name="T35" fmla="*/ 0 h 246"/>
                <a:gd name="T36" fmla="*/ 0 w 662"/>
                <a:gd name="T37" fmla="*/ 0 h 2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62"/>
                <a:gd name="T58" fmla="*/ 0 h 246"/>
                <a:gd name="T59" fmla="*/ 662 w 662"/>
                <a:gd name="T60" fmla="*/ 246 h 2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62" h="246">
                  <a:moveTo>
                    <a:pt x="34" y="4"/>
                  </a:moveTo>
                  <a:lnTo>
                    <a:pt x="138" y="38"/>
                  </a:lnTo>
                  <a:lnTo>
                    <a:pt x="227" y="66"/>
                  </a:lnTo>
                  <a:lnTo>
                    <a:pt x="303" y="87"/>
                  </a:lnTo>
                  <a:lnTo>
                    <a:pt x="372" y="106"/>
                  </a:lnTo>
                  <a:lnTo>
                    <a:pt x="500" y="144"/>
                  </a:lnTo>
                  <a:lnTo>
                    <a:pt x="568" y="168"/>
                  </a:lnTo>
                  <a:lnTo>
                    <a:pt x="643" y="196"/>
                  </a:lnTo>
                  <a:cubicBezTo>
                    <a:pt x="655" y="201"/>
                    <a:pt x="662" y="215"/>
                    <a:pt x="657" y="227"/>
                  </a:cubicBezTo>
                  <a:cubicBezTo>
                    <a:pt x="652" y="239"/>
                    <a:pt x="638" y="246"/>
                    <a:pt x="626" y="241"/>
                  </a:cubicBezTo>
                  <a:lnTo>
                    <a:pt x="553" y="213"/>
                  </a:lnTo>
                  <a:lnTo>
                    <a:pt x="487" y="190"/>
                  </a:lnTo>
                  <a:lnTo>
                    <a:pt x="359" y="153"/>
                  </a:lnTo>
                  <a:lnTo>
                    <a:pt x="290" y="134"/>
                  </a:lnTo>
                  <a:lnTo>
                    <a:pt x="212" y="111"/>
                  </a:lnTo>
                  <a:lnTo>
                    <a:pt x="123" y="83"/>
                  </a:lnTo>
                  <a:lnTo>
                    <a:pt x="19" y="49"/>
                  </a:lnTo>
                  <a:cubicBezTo>
                    <a:pt x="6" y="45"/>
                    <a:pt x="0" y="32"/>
                    <a:pt x="4" y="19"/>
                  </a:cubicBezTo>
                  <a:cubicBezTo>
                    <a:pt x="8" y="6"/>
                    <a:pt x="21" y="0"/>
                    <a:pt x="34" y="4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2" name="Freeform 48">
              <a:extLst>
                <a:ext uri="{FF2B5EF4-FFF2-40B4-BE49-F238E27FC236}">
                  <a16:creationId xmlns:a16="http://schemas.microsoft.com/office/drawing/2014/main" id="{E78380AD-E3F8-6C49-BF4B-6F5F5B86B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0" y="2767"/>
              <a:ext cx="219" cy="113"/>
            </a:xfrm>
            <a:custGeom>
              <a:avLst/>
              <a:gdLst>
                <a:gd name="T0" fmla="*/ 0 w 855"/>
                <a:gd name="T1" fmla="*/ 0 h 439"/>
                <a:gd name="T2" fmla="*/ 0 w 855"/>
                <a:gd name="T3" fmla="*/ 0 h 439"/>
                <a:gd name="T4" fmla="*/ 0 w 855"/>
                <a:gd name="T5" fmla="*/ 0 h 439"/>
                <a:gd name="T6" fmla="*/ 0 w 855"/>
                <a:gd name="T7" fmla="*/ 0 h 439"/>
                <a:gd name="T8" fmla="*/ 0 w 855"/>
                <a:gd name="T9" fmla="*/ 0 h 439"/>
                <a:gd name="T10" fmla="*/ 0 w 855"/>
                <a:gd name="T11" fmla="*/ 0 h 439"/>
                <a:gd name="T12" fmla="*/ 0 w 855"/>
                <a:gd name="T13" fmla="*/ 0 h 439"/>
                <a:gd name="T14" fmla="*/ 0 w 855"/>
                <a:gd name="T15" fmla="*/ 0 h 439"/>
                <a:gd name="T16" fmla="*/ 0 w 855"/>
                <a:gd name="T17" fmla="*/ 0 h 439"/>
                <a:gd name="T18" fmla="*/ 0 w 855"/>
                <a:gd name="T19" fmla="*/ 0 h 439"/>
                <a:gd name="T20" fmla="*/ 0 w 855"/>
                <a:gd name="T21" fmla="*/ 0 h 439"/>
                <a:gd name="T22" fmla="*/ 0 w 855"/>
                <a:gd name="T23" fmla="*/ 0 h 439"/>
                <a:gd name="T24" fmla="*/ 0 w 855"/>
                <a:gd name="T25" fmla="*/ 0 h 439"/>
                <a:gd name="T26" fmla="*/ 0 w 855"/>
                <a:gd name="T27" fmla="*/ 0 h 439"/>
                <a:gd name="T28" fmla="*/ 0 w 855"/>
                <a:gd name="T29" fmla="*/ 0 h 439"/>
                <a:gd name="T30" fmla="*/ 0 w 855"/>
                <a:gd name="T31" fmla="*/ 0 h 439"/>
                <a:gd name="T32" fmla="*/ 0 w 855"/>
                <a:gd name="T33" fmla="*/ 0 h 439"/>
                <a:gd name="T34" fmla="*/ 0 w 855"/>
                <a:gd name="T35" fmla="*/ 0 h 439"/>
                <a:gd name="T36" fmla="*/ 0 w 855"/>
                <a:gd name="T37" fmla="*/ 0 h 4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55"/>
                <a:gd name="T58" fmla="*/ 0 h 439"/>
                <a:gd name="T59" fmla="*/ 855 w 855"/>
                <a:gd name="T60" fmla="*/ 439 h 4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55" h="439">
                  <a:moveTo>
                    <a:pt x="37" y="6"/>
                  </a:moveTo>
                  <a:lnTo>
                    <a:pt x="129" y="47"/>
                  </a:lnTo>
                  <a:lnTo>
                    <a:pt x="229" y="97"/>
                  </a:lnTo>
                  <a:lnTo>
                    <a:pt x="439" y="207"/>
                  </a:lnTo>
                  <a:lnTo>
                    <a:pt x="545" y="262"/>
                  </a:lnTo>
                  <a:lnTo>
                    <a:pt x="647" y="313"/>
                  </a:lnTo>
                  <a:lnTo>
                    <a:pt x="745" y="357"/>
                  </a:lnTo>
                  <a:lnTo>
                    <a:pt x="836" y="389"/>
                  </a:lnTo>
                  <a:cubicBezTo>
                    <a:pt x="848" y="393"/>
                    <a:pt x="855" y="407"/>
                    <a:pt x="850" y="420"/>
                  </a:cubicBezTo>
                  <a:cubicBezTo>
                    <a:pt x="846" y="432"/>
                    <a:pt x="832" y="439"/>
                    <a:pt x="819" y="434"/>
                  </a:cubicBezTo>
                  <a:lnTo>
                    <a:pt x="726" y="400"/>
                  </a:lnTo>
                  <a:lnTo>
                    <a:pt x="626" y="356"/>
                  </a:lnTo>
                  <a:lnTo>
                    <a:pt x="522" y="305"/>
                  </a:lnTo>
                  <a:lnTo>
                    <a:pt x="416" y="250"/>
                  </a:lnTo>
                  <a:lnTo>
                    <a:pt x="208" y="140"/>
                  </a:lnTo>
                  <a:lnTo>
                    <a:pt x="110" y="90"/>
                  </a:lnTo>
                  <a:lnTo>
                    <a:pt x="18" y="49"/>
                  </a:lnTo>
                  <a:cubicBezTo>
                    <a:pt x="6" y="44"/>
                    <a:pt x="0" y="30"/>
                    <a:pt x="6" y="18"/>
                  </a:cubicBezTo>
                  <a:cubicBezTo>
                    <a:pt x="11" y="6"/>
                    <a:pt x="25" y="0"/>
                    <a:pt x="37" y="6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3" name="Freeform 49">
              <a:extLst>
                <a:ext uri="{FF2B5EF4-FFF2-40B4-BE49-F238E27FC236}">
                  <a16:creationId xmlns:a16="http://schemas.microsoft.com/office/drawing/2014/main" id="{493ED31F-FD3E-6E4F-916D-DF4F63F62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" y="2866"/>
              <a:ext cx="169" cy="26"/>
            </a:xfrm>
            <a:custGeom>
              <a:avLst/>
              <a:gdLst>
                <a:gd name="T0" fmla="*/ 0 w 659"/>
                <a:gd name="T1" fmla="*/ 0 h 101"/>
                <a:gd name="T2" fmla="*/ 0 w 659"/>
                <a:gd name="T3" fmla="*/ 0 h 101"/>
                <a:gd name="T4" fmla="*/ 0 w 659"/>
                <a:gd name="T5" fmla="*/ 0 h 101"/>
                <a:gd name="T6" fmla="*/ 0 w 659"/>
                <a:gd name="T7" fmla="*/ 0 h 101"/>
                <a:gd name="T8" fmla="*/ 0 w 659"/>
                <a:gd name="T9" fmla="*/ 0 h 101"/>
                <a:gd name="T10" fmla="*/ 0 w 659"/>
                <a:gd name="T11" fmla="*/ 0 h 101"/>
                <a:gd name="T12" fmla="*/ 0 w 659"/>
                <a:gd name="T13" fmla="*/ 0 h 101"/>
                <a:gd name="T14" fmla="*/ 0 w 659"/>
                <a:gd name="T15" fmla="*/ 0 h 101"/>
                <a:gd name="T16" fmla="*/ 0 w 659"/>
                <a:gd name="T17" fmla="*/ 0 h 101"/>
                <a:gd name="T18" fmla="*/ 0 w 659"/>
                <a:gd name="T19" fmla="*/ 0 h 101"/>
                <a:gd name="T20" fmla="*/ 0 w 659"/>
                <a:gd name="T21" fmla="*/ 0 h 101"/>
                <a:gd name="T22" fmla="*/ 0 w 659"/>
                <a:gd name="T23" fmla="*/ 0 h 101"/>
                <a:gd name="T24" fmla="*/ 0 w 659"/>
                <a:gd name="T25" fmla="*/ 0 h 101"/>
                <a:gd name="T26" fmla="*/ 0 w 659"/>
                <a:gd name="T27" fmla="*/ 0 h 101"/>
                <a:gd name="T28" fmla="*/ 0 w 659"/>
                <a:gd name="T29" fmla="*/ 0 h 1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59"/>
                <a:gd name="T46" fmla="*/ 0 h 101"/>
                <a:gd name="T47" fmla="*/ 659 w 659"/>
                <a:gd name="T48" fmla="*/ 101 h 10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59" h="101">
                  <a:moveTo>
                    <a:pt x="32" y="3"/>
                  </a:moveTo>
                  <a:lnTo>
                    <a:pt x="118" y="23"/>
                  </a:lnTo>
                  <a:lnTo>
                    <a:pt x="196" y="35"/>
                  </a:lnTo>
                  <a:lnTo>
                    <a:pt x="345" y="46"/>
                  </a:lnTo>
                  <a:lnTo>
                    <a:pt x="488" y="46"/>
                  </a:lnTo>
                  <a:lnTo>
                    <a:pt x="635" y="52"/>
                  </a:lnTo>
                  <a:cubicBezTo>
                    <a:pt x="649" y="53"/>
                    <a:pt x="659" y="64"/>
                    <a:pt x="658" y="77"/>
                  </a:cubicBezTo>
                  <a:cubicBezTo>
                    <a:pt x="658" y="91"/>
                    <a:pt x="647" y="101"/>
                    <a:pt x="633" y="100"/>
                  </a:cubicBezTo>
                  <a:lnTo>
                    <a:pt x="487" y="94"/>
                  </a:lnTo>
                  <a:lnTo>
                    <a:pt x="342" y="93"/>
                  </a:lnTo>
                  <a:lnTo>
                    <a:pt x="189" y="82"/>
                  </a:lnTo>
                  <a:lnTo>
                    <a:pt x="107" y="70"/>
                  </a:lnTo>
                  <a:lnTo>
                    <a:pt x="21" y="50"/>
                  </a:lnTo>
                  <a:cubicBezTo>
                    <a:pt x="8" y="47"/>
                    <a:pt x="0" y="34"/>
                    <a:pt x="3" y="21"/>
                  </a:cubicBezTo>
                  <a:cubicBezTo>
                    <a:pt x="6" y="8"/>
                    <a:pt x="19" y="0"/>
                    <a:pt x="32" y="3"/>
                  </a:cubicBezTo>
                  <a:close/>
                </a:path>
              </a:pathLst>
            </a:custGeom>
            <a:solidFill>
              <a:srgbClr val="98B954"/>
            </a:solidFill>
            <a:ln w="38100">
              <a:solidFill>
                <a:srgbClr val="98B954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4" name="Freeform 50">
              <a:extLst>
                <a:ext uri="{FF2B5EF4-FFF2-40B4-BE49-F238E27FC236}">
                  <a16:creationId xmlns:a16="http://schemas.microsoft.com/office/drawing/2014/main" id="{A8BB4A05-1267-374F-9AE0-8BEEDD6251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90" y="1946"/>
              <a:ext cx="374" cy="13"/>
            </a:xfrm>
            <a:custGeom>
              <a:avLst/>
              <a:gdLst>
                <a:gd name="T0" fmla="*/ 0 w 1456"/>
                <a:gd name="T1" fmla="*/ 0 h 48"/>
                <a:gd name="T2" fmla="*/ 0 w 1456"/>
                <a:gd name="T3" fmla="*/ 0 h 48"/>
                <a:gd name="T4" fmla="*/ 0 w 1456"/>
                <a:gd name="T5" fmla="*/ 0 h 48"/>
                <a:gd name="T6" fmla="*/ 0 w 1456"/>
                <a:gd name="T7" fmla="*/ 0 h 48"/>
                <a:gd name="T8" fmla="*/ 0 w 1456"/>
                <a:gd name="T9" fmla="*/ 0 h 48"/>
                <a:gd name="T10" fmla="*/ 0 w 1456"/>
                <a:gd name="T11" fmla="*/ 0 h 48"/>
                <a:gd name="T12" fmla="*/ 0 w 1456"/>
                <a:gd name="T13" fmla="*/ 0 h 48"/>
                <a:gd name="T14" fmla="*/ 0 w 1456"/>
                <a:gd name="T15" fmla="*/ 0 h 48"/>
                <a:gd name="T16" fmla="*/ 0 w 1456"/>
                <a:gd name="T17" fmla="*/ 0 h 48"/>
                <a:gd name="T18" fmla="*/ 0 w 1456"/>
                <a:gd name="T19" fmla="*/ 0 h 48"/>
                <a:gd name="T20" fmla="*/ 0 w 1456"/>
                <a:gd name="T21" fmla="*/ 0 h 48"/>
                <a:gd name="T22" fmla="*/ 0 w 1456"/>
                <a:gd name="T23" fmla="*/ 0 h 48"/>
                <a:gd name="T24" fmla="*/ 0 w 1456"/>
                <a:gd name="T25" fmla="*/ 0 h 48"/>
                <a:gd name="T26" fmla="*/ 0 w 1456"/>
                <a:gd name="T27" fmla="*/ 0 h 48"/>
                <a:gd name="T28" fmla="*/ 0 w 1456"/>
                <a:gd name="T29" fmla="*/ 0 h 48"/>
                <a:gd name="T30" fmla="*/ 0 w 1456"/>
                <a:gd name="T31" fmla="*/ 0 h 48"/>
                <a:gd name="T32" fmla="*/ 0 w 1456"/>
                <a:gd name="T33" fmla="*/ 0 h 48"/>
                <a:gd name="T34" fmla="*/ 0 w 1456"/>
                <a:gd name="T35" fmla="*/ 0 h 48"/>
                <a:gd name="T36" fmla="*/ 0 w 1456"/>
                <a:gd name="T37" fmla="*/ 0 h 48"/>
                <a:gd name="T38" fmla="*/ 0 w 1456"/>
                <a:gd name="T39" fmla="*/ 0 h 48"/>
                <a:gd name="T40" fmla="*/ 0 w 1456"/>
                <a:gd name="T41" fmla="*/ 0 h 48"/>
                <a:gd name="T42" fmla="*/ 0 w 1456"/>
                <a:gd name="T43" fmla="*/ 0 h 48"/>
                <a:gd name="T44" fmla="*/ 0 w 1456"/>
                <a:gd name="T45" fmla="*/ 0 h 48"/>
                <a:gd name="T46" fmla="*/ 0 w 1456"/>
                <a:gd name="T47" fmla="*/ 0 h 48"/>
                <a:gd name="T48" fmla="*/ 0 w 1456"/>
                <a:gd name="T49" fmla="*/ 0 h 48"/>
                <a:gd name="T50" fmla="*/ 0 w 1456"/>
                <a:gd name="T51" fmla="*/ 0 h 48"/>
                <a:gd name="T52" fmla="*/ 0 w 1456"/>
                <a:gd name="T53" fmla="*/ 0 h 48"/>
                <a:gd name="T54" fmla="*/ 0 w 1456"/>
                <a:gd name="T55" fmla="*/ 0 h 48"/>
                <a:gd name="T56" fmla="*/ 0 w 1456"/>
                <a:gd name="T57" fmla="*/ 0 h 48"/>
                <a:gd name="T58" fmla="*/ 0 w 1456"/>
                <a:gd name="T59" fmla="*/ 0 h 48"/>
                <a:gd name="T60" fmla="*/ 0 w 1456"/>
                <a:gd name="T61" fmla="*/ 0 h 48"/>
                <a:gd name="T62" fmla="*/ 0 w 1456"/>
                <a:gd name="T63" fmla="*/ 0 h 48"/>
                <a:gd name="T64" fmla="*/ 0 w 1456"/>
                <a:gd name="T65" fmla="*/ 0 h 48"/>
                <a:gd name="T66" fmla="*/ 0 w 1456"/>
                <a:gd name="T67" fmla="*/ 0 h 48"/>
                <a:gd name="T68" fmla="*/ 0 w 1456"/>
                <a:gd name="T69" fmla="*/ 0 h 48"/>
                <a:gd name="T70" fmla="*/ 0 w 1456"/>
                <a:gd name="T71" fmla="*/ 0 h 48"/>
                <a:gd name="T72" fmla="*/ 0 w 1456"/>
                <a:gd name="T73" fmla="*/ 0 h 48"/>
                <a:gd name="T74" fmla="*/ 0 w 1456"/>
                <a:gd name="T75" fmla="*/ 0 h 48"/>
                <a:gd name="T76" fmla="*/ 0 w 1456"/>
                <a:gd name="T77" fmla="*/ 0 h 48"/>
                <a:gd name="T78" fmla="*/ 0 w 1456"/>
                <a:gd name="T79" fmla="*/ 0 h 48"/>
                <a:gd name="T80" fmla="*/ 0 w 1456"/>
                <a:gd name="T81" fmla="*/ 0 h 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56"/>
                <a:gd name="T124" fmla="*/ 0 h 48"/>
                <a:gd name="T125" fmla="*/ 1456 w 1456"/>
                <a:gd name="T126" fmla="*/ 48 h 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56" h="48">
                  <a:moveTo>
                    <a:pt x="24" y="0"/>
                  </a:move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395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395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  <a:moveTo>
                    <a:pt x="696" y="0"/>
                  </a:moveTo>
                  <a:lnTo>
                    <a:pt x="779" y="0"/>
                  </a:lnTo>
                  <a:lnTo>
                    <a:pt x="840" y="0"/>
                  </a:lnTo>
                  <a:cubicBezTo>
                    <a:pt x="854" y="0"/>
                    <a:pt x="864" y="11"/>
                    <a:pt x="864" y="24"/>
                  </a:cubicBezTo>
                  <a:cubicBezTo>
                    <a:pt x="864" y="38"/>
                    <a:pt x="854" y="48"/>
                    <a:pt x="840" y="48"/>
                  </a:cubicBezTo>
                  <a:lnTo>
                    <a:pt x="779" y="48"/>
                  </a:lnTo>
                  <a:lnTo>
                    <a:pt x="696" y="48"/>
                  </a:lnTo>
                  <a:cubicBezTo>
                    <a:pt x="683" y="48"/>
                    <a:pt x="672" y="38"/>
                    <a:pt x="672" y="24"/>
                  </a:cubicBezTo>
                  <a:cubicBezTo>
                    <a:pt x="672" y="11"/>
                    <a:pt x="683" y="0"/>
                    <a:pt x="696" y="0"/>
                  </a:cubicBezTo>
                  <a:close/>
                  <a:moveTo>
                    <a:pt x="1032" y="0"/>
                  </a:moveTo>
                  <a:lnTo>
                    <a:pt x="1137" y="0"/>
                  </a:lnTo>
                  <a:lnTo>
                    <a:pt x="1176" y="0"/>
                  </a:lnTo>
                  <a:cubicBezTo>
                    <a:pt x="1190" y="0"/>
                    <a:pt x="1200" y="11"/>
                    <a:pt x="1200" y="24"/>
                  </a:cubicBezTo>
                  <a:cubicBezTo>
                    <a:pt x="1200" y="38"/>
                    <a:pt x="1190" y="48"/>
                    <a:pt x="1176" y="48"/>
                  </a:cubicBezTo>
                  <a:lnTo>
                    <a:pt x="1137" y="48"/>
                  </a:lnTo>
                  <a:lnTo>
                    <a:pt x="1032" y="48"/>
                  </a:lnTo>
                  <a:cubicBezTo>
                    <a:pt x="1019" y="48"/>
                    <a:pt x="1008" y="38"/>
                    <a:pt x="1008" y="24"/>
                  </a:cubicBezTo>
                  <a:cubicBezTo>
                    <a:pt x="1008" y="11"/>
                    <a:pt x="1019" y="0"/>
                    <a:pt x="1032" y="0"/>
                  </a:cubicBezTo>
                  <a:close/>
                  <a:moveTo>
                    <a:pt x="1368" y="0"/>
                  </a:moveTo>
                  <a:lnTo>
                    <a:pt x="1432" y="0"/>
                  </a:lnTo>
                  <a:cubicBezTo>
                    <a:pt x="1446" y="0"/>
                    <a:pt x="1456" y="11"/>
                    <a:pt x="1456" y="24"/>
                  </a:cubicBezTo>
                  <a:cubicBezTo>
                    <a:pt x="1456" y="38"/>
                    <a:pt x="1446" y="48"/>
                    <a:pt x="1432" y="48"/>
                  </a:cubicBezTo>
                  <a:lnTo>
                    <a:pt x="1368" y="48"/>
                  </a:lnTo>
                  <a:cubicBezTo>
                    <a:pt x="1355" y="48"/>
                    <a:pt x="1344" y="38"/>
                    <a:pt x="1344" y="24"/>
                  </a:cubicBezTo>
                  <a:cubicBezTo>
                    <a:pt x="1344" y="11"/>
                    <a:pt x="1355" y="0"/>
                    <a:pt x="1368" y="0"/>
                  </a:cubicBezTo>
                  <a:close/>
                </a:path>
              </a:pathLst>
            </a:custGeom>
            <a:solidFill>
              <a:srgbClr val="7D60A0"/>
            </a:solidFill>
            <a:ln w="38100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5" name="Freeform 51">
              <a:extLst>
                <a:ext uri="{FF2B5EF4-FFF2-40B4-BE49-F238E27FC236}">
                  <a16:creationId xmlns:a16="http://schemas.microsoft.com/office/drawing/2014/main" id="{8997AE64-A303-5346-8450-29770EEC13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2" y="1946"/>
              <a:ext cx="135" cy="13"/>
            </a:xfrm>
            <a:custGeom>
              <a:avLst/>
              <a:gdLst>
                <a:gd name="T0" fmla="*/ 0 w 528"/>
                <a:gd name="T1" fmla="*/ 0 h 48"/>
                <a:gd name="T2" fmla="*/ 0 w 528"/>
                <a:gd name="T3" fmla="*/ 0 h 48"/>
                <a:gd name="T4" fmla="*/ 0 w 528"/>
                <a:gd name="T5" fmla="*/ 0 h 48"/>
                <a:gd name="T6" fmla="*/ 0 w 528"/>
                <a:gd name="T7" fmla="*/ 0 h 48"/>
                <a:gd name="T8" fmla="*/ 0 w 528"/>
                <a:gd name="T9" fmla="*/ 0 h 48"/>
                <a:gd name="T10" fmla="*/ 0 w 528"/>
                <a:gd name="T11" fmla="*/ 0 h 48"/>
                <a:gd name="T12" fmla="*/ 0 w 528"/>
                <a:gd name="T13" fmla="*/ 0 h 48"/>
                <a:gd name="T14" fmla="*/ 0 w 528"/>
                <a:gd name="T15" fmla="*/ 0 h 48"/>
                <a:gd name="T16" fmla="*/ 0 w 528"/>
                <a:gd name="T17" fmla="*/ 0 h 48"/>
                <a:gd name="T18" fmla="*/ 0 w 528"/>
                <a:gd name="T19" fmla="*/ 0 h 48"/>
                <a:gd name="T20" fmla="*/ 0 w 528"/>
                <a:gd name="T21" fmla="*/ 0 h 48"/>
                <a:gd name="T22" fmla="*/ 0 w 528"/>
                <a:gd name="T23" fmla="*/ 0 h 48"/>
                <a:gd name="T24" fmla="*/ 0 w 528"/>
                <a:gd name="T25" fmla="*/ 0 h 48"/>
                <a:gd name="T26" fmla="*/ 0 w 528"/>
                <a:gd name="T27" fmla="*/ 0 h 48"/>
                <a:gd name="T28" fmla="*/ 0 w 528"/>
                <a:gd name="T29" fmla="*/ 0 h 48"/>
                <a:gd name="T30" fmla="*/ 0 w 528"/>
                <a:gd name="T31" fmla="*/ 0 h 48"/>
                <a:gd name="T32" fmla="*/ 0 w 528"/>
                <a:gd name="T33" fmla="*/ 0 h 48"/>
                <a:gd name="T34" fmla="*/ 0 w 528"/>
                <a:gd name="T35" fmla="*/ 0 h 48"/>
                <a:gd name="T36" fmla="*/ 0 w 528"/>
                <a:gd name="T37" fmla="*/ 0 h 48"/>
                <a:gd name="T38" fmla="*/ 0 w 528"/>
                <a:gd name="T39" fmla="*/ 0 h 48"/>
                <a:gd name="T40" fmla="*/ 0 w 528"/>
                <a:gd name="T41" fmla="*/ 0 h 48"/>
                <a:gd name="T42" fmla="*/ 0 w 528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8"/>
                <a:gd name="T67" fmla="*/ 0 h 48"/>
                <a:gd name="T68" fmla="*/ 528 w 528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8" h="48">
                  <a:moveTo>
                    <a:pt x="24" y="0"/>
                  </a:moveTo>
                  <a:lnTo>
                    <a:pt x="78" y="0"/>
                  </a:lnTo>
                  <a:lnTo>
                    <a:pt x="125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25" y="48"/>
                  </a:lnTo>
                  <a:lnTo>
                    <a:pt x="78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386" y="0"/>
                  </a:lnTo>
                  <a:lnTo>
                    <a:pt x="452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452" y="48"/>
                  </a:lnTo>
                  <a:lnTo>
                    <a:pt x="386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</a:path>
              </a:pathLst>
            </a:custGeom>
            <a:solidFill>
              <a:srgbClr val="7D60A0"/>
            </a:solidFill>
            <a:ln w="4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6" name="Freeform 52">
              <a:extLst>
                <a:ext uri="{FF2B5EF4-FFF2-40B4-BE49-F238E27FC236}">
                  <a16:creationId xmlns:a16="http://schemas.microsoft.com/office/drawing/2014/main" id="{469EFF7F-1358-8743-AD3F-1C05898B42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08" y="1946"/>
              <a:ext cx="369" cy="13"/>
            </a:xfrm>
            <a:custGeom>
              <a:avLst/>
              <a:gdLst>
                <a:gd name="T0" fmla="*/ 0 w 1440"/>
                <a:gd name="T1" fmla="*/ 0 h 48"/>
                <a:gd name="T2" fmla="*/ 0 w 1440"/>
                <a:gd name="T3" fmla="*/ 0 h 48"/>
                <a:gd name="T4" fmla="*/ 0 w 1440"/>
                <a:gd name="T5" fmla="*/ 0 h 48"/>
                <a:gd name="T6" fmla="*/ 0 w 1440"/>
                <a:gd name="T7" fmla="*/ 0 h 48"/>
                <a:gd name="T8" fmla="*/ 0 w 1440"/>
                <a:gd name="T9" fmla="*/ 0 h 48"/>
                <a:gd name="T10" fmla="*/ 0 w 1440"/>
                <a:gd name="T11" fmla="*/ 0 h 48"/>
                <a:gd name="T12" fmla="*/ 0 w 1440"/>
                <a:gd name="T13" fmla="*/ 0 h 48"/>
                <a:gd name="T14" fmla="*/ 0 w 1440"/>
                <a:gd name="T15" fmla="*/ 0 h 48"/>
                <a:gd name="T16" fmla="*/ 0 w 1440"/>
                <a:gd name="T17" fmla="*/ 0 h 48"/>
                <a:gd name="T18" fmla="*/ 0 w 1440"/>
                <a:gd name="T19" fmla="*/ 0 h 48"/>
                <a:gd name="T20" fmla="*/ 0 w 1440"/>
                <a:gd name="T21" fmla="*/ 0 h 48"/>
                <a:gd name="T22" fmla="*/ 0 w 1440"/>
                <a:gd name="T23" fmla="*/ 0 h 48"/>
                <a:gd name="T24" fmla="*/ 0 w 1440"/>
                <a:gd name="T25" fmla="*/ 0 h 48"/>
                <a:gd name="T26" fmla="*/ 0 w 1440"/>
                <a:gd name="T27" fmla="*/ 0 h 48"/>
                <a:gd name="T28" fmla="*/ 0 w 1440"/>
                <a:gd name="T29" fmla="*/ 0 h 48"/>
                <a:gd name="T30" fmla="*/ 0 w 1440"/>
                <a:gd name="T31" fmla="*/ 0 h 48"/>
                <a:gd name="T32" fmla="*/ 0 w 1440"/>
                <a:gd name="T33" fmla="*/ 0 h 48"/>
                <a:gd name="T34" fmla="*/ 0 w 1440"/>
                <a:gd name="T35" fmla="*/ 0 h 48"/>
                <a:gd name="T36" fmla="*/ 0 w 1440"/>
                <a:gd name="T37" fmla="*/ 0 h 48"/>
                <a:gd name="T38" fmla="*/ 0 w 1440"/>
                <a:gd name="T39" fmla="*/ 0 h 48"/>
                <a:gd name="T40" fmla="*/ 0 w 1440"/>
                <a:gd name="T41" fmla="*/ 0 h 48"/>
                <a:gd name="T42" fmla="*/ 0 w 1440"/>
                <a:gd name="T43" fmla="*/ 0 h 48"/>
                <a:gd name="T44" fmla="*/ 0 w 1440"/>
                <a:gd name="T45" fmla="*/ 0 h 48"/>
                <a:gd name="T46" fmla="*/ 0 w 1440"/>
                <a:gd name="T47" fmla="*/ 0 h 48"/>
                <a:gd name="T48" fmla="*/ 0 w 1440"/>
                <a:gd name="T49" fmla="*/ 0 h 48"/>
                <a:gd name="T50" fmla="*/ 0 w 1440"/>
                <a:gd name="T51" fmla="*/ 0 h 48"/>
                <a:gd name="T52" fmla="*/ 0 w 1440"/>
                <a:gd name="T53" fmla="*/ 0 h 48"/>
                <a:gd name="T54" fmla="*/ 0 w 1440"/>
                <a:gd name="T55" fmla="*/ 0 h 48"/>
                <a:gd name="T56" fmla="*/ 0 w 1440"/>
                <a:gd name="T57" fmla="*/ 0 h 48"/>
                <a:gd name="T58" fmla="*/ 0 w 1440"/>
                <a:gd name="T59" fmla="*/ 0 h 48"/>
                <a:gd name="T60" fmla="*/ 0 w 1440"/>
                <a:gd name="T61" fmla="*/ 0 h 48"/>
                <a:gd name="T62" fmla="*/ 0 w 1440"/>
                <a:gd name="T63" fmla="*/ 0 h 48"/>
                <a:gd name="T64" fmla="*/ 0 w 1440"/>
                <a:gd name="T65" fmla="*/ 0 h 48"/>
                <a:gd name="T66" fmla="*/ 0 w 1440"/>
                <a:gd name="T67" fmla="*/ 0 h 48"/>
                <a:gd name="T68" fmla="*/ 0 w 1440"/>
                <a:gd name="T69" fmla="*/ 0 h 48"/>
                <a:gd name="T70" fmla="*/ 0 w 1440"/>
                <a:gd name="T71" fmla="*/ 0 h 48"/>
                <a:gd name="T72" fmla="*/ 0 w 1440"/>
                <a:gd name="T73" fmla="*/ 0 h 48"/>
                <a:gd name="T74" fmla="*/ 0 w 1440"/>
                <a:gd name="T75" fmla="*/ 0 h 48"/>
                <a:gd name="T76" fmla="*/ 0 w 1440"/>
                <a:gd name="T77" fmla="*/ 0 h 48"/>
                <a:gd name="T78" fmla="*/ 0 w 1440"/>
                <a:gd name="T79" fmla="*/ 0 h 48"/>
                <a:gd name="T80" fmla="*/ 0 w 1440"/>
                <a:gd name="T81" fmla="*/ 0 h 48"/>
                <a:gd name="T82" fmla="*/ 0 w 1440"/>
                <a:gd name="T83" fmla="*/ 0 h 48"/>
                <a:gd name="T84" fmla="*/ 0 w 1440"/>
                <a:gd name="T85" fmla="*/ 0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40"/>
                <a:gd name="T130" fmla="*/ 0 h 48"/>
                <a:gd name="T131" fmla="*/ 1440 w 1440"/>
                <a:gd name="T132" fmla="*/ 48 h 4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40" h="48">
                  <a:moveTo>
                    <a:pt x="24" y="0"/>
                  </a:moveTo>
                  <a:lnTo>
                    <a:pt x="91" y="0"/>
                  </a:lnTo>
                  <a:lnTo>
                    <a:pt x="166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66" y="48"/>
                  </a:lnTo>
                  <a:lnTo>
                    <a:pt x="91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  <a:moveTo>
                    <a:pt x="696" y="0"/>
                  </a:moveTo>
                  <a:lnTo>
                    <a:pt x="720" y="0"/>
                  </a:lnTo>
                  <a:lnTo>
                    <a:pt x="840" y="0"/>
                  </a:lnTo>
                  <a:cubicBezTo>
                    <a:pt x="854" y="0"/>
                    <a:pt x="864" y="11"/>
                    <a:pt x="864" y="24"/>
                  </a:cubicBezTo>
                  <a:cubicBezTo>
                    <a:pt x="864" y="38"/>
                    <a:pt x="854" y="48"/>
                    <a:pt x="840" y="48"/>
                  </a:cubicBezTo>
                  <a:lnTo>
                    <a:pt x="720" y="48"/>
                  </a:lnTo>
                  <a:lnTo>
                    <a:pt x="696" y="48"/>
                  </a:lnTo>
                  <a:cubicBezTo>
                    <a:pt x="683" y="48"/>
                    <a:pt x="672" y="38"/>
                    <a:pt x="672" y="24"/>
                  </a:cubicBezTo>
                  <a:cubicBezTo>
                    <a:pt x="672" y="11"/>
                    <a:pt x="683" y="0"/>
                    <a:pt x="696" y="0"/>
                  </a:cubicBezTo>
                  <a:close/>
                  <a:moveTo>
                    <a:pt x="1032" y="0"/>
                  </a:moveTo>
                  <a:lnTo>
                    <a:pt x="1106" y="0"/>
                  </a:lnTo>
                  <a:lnTo>
                    <a:pt x="1176" y="0"/>
                  </a:lnTo>
                  <a:cubicBezTo>
                    <a:pt x="1190" y="0"/>
                    <a:pt x="1200" y="11"/>
                    <a:pt x="1200" y="24"/>
                  </a:cubicBezTo>
                  <a:cubicBezTo>
                    <a:pt x="1200" y="38"/>
                    <a:pt x="1190" y="48"/>
                    <a:pt x="1176" y="48"/>
                  </a:cubicBezTo>
                  <a:lnTo>
                    <a:pt x="1106" y="48"/>
                  </a:lnTo>
                  <a:lnTo>
                    <a:pt x="1032" y="48"/>
                  </a:lnTo>
                  <a:cubicBezTo>
                    <a:pt x="1019" y="48"/>
                    <a:pt x="1008" y="38"/>
                    <a:pt x="1008" y="24"/>
                  </a:cubicBezTo>
                  <a:cubicBezTo>
                    <a:pt x="1008" y="11"/>
                    <a:pt x="1019" y="0"/>
                    <a:pt x="1032" y="0"/>
                  </a:cubicBezTo>
                  <a:close/>
                  <a:moveTo>
                    <a:pt x="1368" y="0"/>
                  </a:moveTo>
                  <a:lnTo>
                    <a:pt x="1416" y="0"/>
                  </a:lnTo>
                  <a:cubicBezTo>
                    <a:pt x="1430" y="0"/>
                    <a:pt x="1440" y="11"/>
                    <a:pt x="1440" y="24"/>
                  </a:cubicBezTo>
                  <a:cubicBezTo>
                    <a:pt x="1440" y="38"/>
                    <a:pt x="1430" y="48"/>
                    <a:pt x="1416" y="48"/>
                  </a:cubicBezTo>
                  <a:lnTo>
                    <a:pt x="1368" y="48"/>
                  </a:lnTo>
                  <a:cubicBezTo>
                    <a:pt x="1355" y="48"/>
                    <a:pt x="1344" y="38"/>
                    <a:pt x="1344" y="24"/>
                  </a:cubicBezTo>
                  <a:cubicBezTo>
                    <a:pt x="1344" y="11"/>
                    <a:pt x="1355" y="0"/>
                    <a:pt x="1368" y="0"/>
                  </a:cubicBezTo>
                  <a:close/>
                </a:path>
              </a:pathLst>
            </a:custGeom>
            <a:solidFill>
              <a:srgbClr val="7D60A0"/>
            </a:solidFill>
            <a:ln w="38100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7" name="Freeform 53">
              <a:extLst>
                <a:ext uri="{FF2B5EF4-FFF2-40B4-BE49-F238E27FC236}">
                  <a16:creationId xmlns:a16="http://schemas.microsoft.com/office/drawing/2014/main" id="{4D4EDF1B-9FB2-0944-ACD5-5974EB21ED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65" y="1946"/>
              <a:ext cx="135" cy="13"/>
            </a:xfrm>
            <a:custGeom>
              <a:avLst/>
              <a:gdLst>
                <a:gd name="T0" fmla="*/ 0 w 528"/>
                <a:gd name="T1" fmla="*/ 0 h 48"/>
                <a:gd name="T2" fmla="*/ 0 w 528"/>
                <a:gd name="T3" fmla="*/ 0 h 48"/>
                <a:gd name="T4" fmla="*/ 0 w 528"/>
                <a:gd name="T5" fmla="*/ 0 h 48"/>
                <a:gd name="T6" fmla="*/ 0 w 528"/>
                <a:gd name="T7" fmla="*/ 0 h 48"/>
                <a:gd name="T8" fmla="*/ 0 w 528"/>
                <a:gd name="T9" fmla="*/ 0 h 48"/>
                <a:gd name="T10" fmla="*/ 0 w 528"/>
                <a:gd name="T11" fmla="*/ 0 h 48"/>
                <a:gd name="T12" fmla="*/ 0 w 528"/>
                <a:gd name="T13" fmla="*/ 0 h 48"/>
                <a:gd name="T14" fmla="*/ 0 w 528"/>
                <a:gd name="T15" fmla="*/ 0 h 48"/>
                <a:gd name="T16" fmla="*/ 0 w 528"/>
                <a:gd name="T17" fmla="*/ 0 h 48"/>
                <a:gd name="T18" fmla="*/ 0 w 528"/>
                <a:gd name="T19" fmla="*/ 0 h 48"/>
                <a:gd name="T20" fmla="*/ 0 w 528"/>
                <a:gd name="T21" fmla="*/ 0 h 48"/>
                <a:gd name="T22" fmla="*/ 0 w 528"/>
                <a:gd name="T23" fmla="*/ 0 h 48"/>
                <a:gd name="T24" fmla="*/ 0 w 528"/>
                <a:gd name="T25" fmla="*/ 0 h 48"/>
                <a:gd name="T26" fmla="*/ 0 w 528"/>
                <a:gd name="T27" fmla="*/ 0 h 48"/>
                <a:gd name="T28" fmla="*/ 0 w 528"/>
                <a:gd name="T29" fmla="*/ 0 h 48"/>
                <a:gd name="T30" fmla="*/ 0 w 528"/>
                <a:gd name="T31" fmla="*/ 0 h 48"/>
                <a:gd name="T32" fmla="*/ 0 w 528"/>
                <a:gd name="T33" fmla="*/ 0 h 48"/>
                <a:gd name="T34" fmla="*/ 0 w 528"/>
                <a:gd name="T35" fmla="*/ 0 h 48"/>
                <a:gd name="T36" fmla="*/ 0 w 528"/>
                <a:gd name="T37" fmla="*/ 0 h 48"/>
                <a:gd name="T38" fmla="*/ 0 w 528"/>
                <a:gd name="T39" fmla="*/ 0 h 48"/>
                <a:gd name="T40" fmla="*/ 0 w 528"/>
                <a:gd name="T41" fmla="*/ 0 h 48"/>
                <a:gd name="T42" fmla="*/ 0 w 528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8"/>
                <a:gd name="T67" fmla="*/ 0 h 48"/>
                <a:gd name="T68" fmla="*/ 528 w 528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8" h="48">
                  <a:moveTo>
                    <a:pt x="24" y="0"/>
                  </a:moveTo>
                  <a:lnTo>
                    <a:pt x="78" y="0"/>
                  </a:lnTo>
                  <a:lnTo>
                    <a:pt x="125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25" y="48"/>
                  </a:lnTo>
                  <a:lnTo>
                    <a:pt x="78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386" y="0"/>
                  </a:lnTo>
                  <a:lnTo>
                    <a:pt x="452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452" y="48"/>
                  </a:lnTo>
                  <a:lnTo>
                    <a:pt x="386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</a:path>
              </a:pathLst>
            </a:custGeom>
            <a:solidFill>
              <a:srgbClr val="7D60A0"/>
            </a:solidFill>
            <a:ln w="4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8" name="Freeform 54">
              <a:extLst>
                <a:ext uri="{FF2B5EF4-FFF2-40B4-BE49-F238E27FC236}">
                  <a16:creationId xmlns:a16="http://schemas.microsoft.com/office/drawing/2014/main" id="{F45D14B1-2B48-6E4F-BC9B-2372F6798C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21" y="1946"/>
              <a:ext cx="373" cy="13"/>
            </a:xfrm>
            <a:custGeom>
              <a:avLst/>
              <a:gdLst>
                <a:gd name="T0" fmla="*/ 0 w 1456"/>
                <a:gd name="T1" fmla="*/ 0 h 48"/>
                <a:gd name="T2" fmla="*/ 0 w 1456"/>
                <a:gd name="T3" fmla="*/ 0 h 48"/>
                <a:gd name="T4" fmla="*/ 0 w 1456"/>
                <a:gd name="T5" fmla="*/ 0 h 48"/>
                <a:gd name="T6" fmla="*/ 0 w 1456"/>
                <a:gd name="T7" fmla="*/ 0 h 48"/>
                <a:gd name="T8" fmla="*/ 0 w 1456"/>
                <a:gd name="T9" fmla="*/ 0 h 48"/>
                <a:gd name="T10" fmla="*/ 0 w 1456"/>
                <a:gd name="T11" fmla="*/ 0 h 48"/>
                <a:gd name="T12" fmla="*/ 0 w 1456"/>
                <a:gd name="T13" fmla="*/ 0 h 48"/>
                <a:gd name="T14" fmla="*/ 0 w 1456"/>
                <a:gd name="T15" fmla="*/ 0 h 48"/>
                <a:gd name="T16" fmla="*/ 0 w 1456"/>
                <a:gd name="T17" fmla="*/ 0 h 48"/>
                <a:gd name="T18" fmla="*/ 0 w 1456"/>
                <a:gd name="T19" fmla="*/ 0 h 48"/>
                <a:gd name="T20" fmla="*/ 0 w 1456"/>
                <a:gd name="T21" fmla="*/ 0 h 48"/>
                <a:gd name="T22" fmla="*/ 0 w 1456"/>
                <a:gd name="T23" fmla="*/ 0 h 48"/>
                <a:gd name="T24" fmla="*/ 0 w 1456"/>
                <a:gd name="T25" fmla="*/ 0 h 48"/>
                <a:gd name="T26" fmla="*/ 0 w 1456"/>
                <a:gd name="T27" fmla="*/ 0 h 48"/>
                <a:gd name="T28" fmla="*/ 0 w 1456"/>
                <a:gd name="T29" fmla="*/ 0 h 48"/>
                <a:gd name="T30" fmla="*/ 0 w 1456"/>
                <a:gd name="T31" fmla="*/ 0 h 48"/>
                <a:gd name="T32" fmla="*/ 0 w 1456"/>
                <a:gd name="T33" fmla="*/ 0 h 48"/>
                <a:gd name="T34" fmla="*/ 0 w 1456"/>
                <a:gd name="T35" fmla="*/ 0 h 48"/>
                <a:gd name="T36" fmla="*/ 0 w 1456"/>
                <a:gd name="T37" fmla="*/ 0 h 48"/>
                <a:gd name="T38" fmla="*/ 0 w 1456"/>
                <a:gd name="T39" fmla="*/ 0 h 48"/>
                <a:gd name="T40" fmla="*/ 0 w 1456"/>
                <a:gd name="T41" fmla="*/ 0 h 48"/>
                <a:gd name="T42" fmla="*/ 0 w 1456"/>
                <a:gd name="T43" fmla="*/ 0 h 48"/>
                <a:gd name="T44" fmla="*/ 0 w 1456"/>
                <a:gd name="T45" fmla="*/ 0 h 48"/>
                <a:gd name="T46" fmla="*/ 0 w 1456"/>
                <a:gd name="T47" fmla="*/ 0 h 48"/>
                <a:gd name="T48" fmla="*/ 0 w 1456"/>
                <a:gd name="T49" fmla="*/ 0 h 48"/>
                <a:gd name="T50" fmla="*/ 0 w 1456"/>
                <a:gd name="T51" fmla="*/ 0 h 48"/>
                <a:gd name="T52" fmla="*/ 0 w 1456"/>
                <a:gd name="T53" fmla="*/ 0 h 48"/>
                <a:gd name="T54" fmla="*/ 0 w 1456"/>
                <a:gd name="T55" fmla="*/ 0 h 48"/>
                <a:gd name="T56" fmla="*/ 0 w 1456"/>
                <a:gd name="T57" fmla="*/ 0 h 48"/>
                <a:gd name="T58" fmla="*/ 0 w 1456"/>
                <a:gd name="T59" fmla="*/ 0 h 48"/>
                <a:gd name="T60" fmla="*/ 0 w 1456"/>
                <a:gd name="T61" fmla="*/ 0 h 48"/>
                <a:gd name="T62" fmla="*/ 0 w 1456"/>
                <a:gd name="T63" fmla="*/ 0 h 48"/>
                <a:gd name="T64" fmla="*/ 0 w 1456"/>
                <a:gd name="T65" fmla="*/ 0 h 48"/>
                <a:gd name="T66" fmla="*/ 0 w 1456"/>
                <a:gd name="T67" fmla="*/ 0 h 48"/>
                <a:gd name="T68" fmla="*/ 0 w 1456"/>
                <a:gd name="T69" fmla="*/ 0 h 48"/>
                <a:gd name="T70" fmla="*/ 0 w 1456"/>
                <a:gd name="T71" fmla="*/ 0 h 48"/>
                <a:gd name="T72" fmla="*/ 0 w 1456"/>
                <a:gd name="T73" fmla="*/ 0 h 48"/>
                <a:gd name="T74" fmla="*/ 0 w 1456"/>
                <a:gd name="T75" fmla="*/ 0 h 48"/>
                <a:gd name="T76" fmla="*/ 0 w 1456"/>
                <a:gd name="T77" fmla="*/ 0 h 48"/>
                <a:gd name="T78" fmla="*/ 0 w 1456"/>
                <a:gd name="T79" fmla="*/ 0 h 48"/>
                <a:gd name="T80" fmla="*/ 0 w 1456"/>
                <a:gd name="T81" fmla="*/ 0 h 48"/>
                <a:gd name="T82" fmla="*/ 0 w 1456"/>
                <a:gd name="T83" fmla="*/ 0 h 48"/>
                <a:gd name="T84" fmla="*/ 0 w 1456"/>
                <a:gd name="T85" fmla="*/ 0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6"/>
                <a:gd name="T130" fmla="*/ 0 h 48"/>
                <a:gd name="T131" fmla="*/ 1456 w 1456"/>
                <a:gd name="T132" fmla="*/ 48 h 4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6" h="48">
                  <a:moveTo>
                    <a:pt x="24" y="0"/>
                  </a:moveTo>
                  <a:lnTo>
                    <a:pt x="92" y="0"/>
                  </a:lnTo>
                  <a:lnTo>
                    <a:pt x="167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67" y="48"/>
                  </a:lnTo>
                  <a:lnTo>
                    <a:pt x="92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  <a:moveTo>
                    <a:pt x="696" y="0"/>
                  </a:moveTo>
                  <a:lnTo>
                    <a:pt x="728" y="0"/>
                  </a:lnTo>
                  <a:lnTo>
                    <a:pt x="840" y="0"/>
                  </a:lnTo>
                  <a:cubicBezTo>
                    <a:pt x="854" y="0"/>
                    <a:pt x="864" y="11"/>
                    <a:pt x="864" y="24"/>
                  </a:cubicBezTo>
                  <a:cubicBezTo>
                    <a:pt x="864" y="38"/>
                    <a:pt x="854" y="48"/>
                    <a:pt x="840" y="48"/>
                  </a:cubicBezTo>
                  <a:lnTo>
                    <a:pt x="728" y="48"/>
                  </a:lnTo>
                  <a:lnTo>
                    <a:pt x="696" y="48"/>
                  </a:lnTo>
                  <a:cubicBezTo>
                    <a:pt x="683" y="48"/>
                    <a:pt x="672" y="38"/>
                    <a:pt x="672" y="24"/>
                  </a:cubicBezTo>
                  <a:cubicBezTo>
                    <a:pt x="672" y="11"/>
                    <a:pt x="683" y="0"/>
                    <a:pt x="696" y="0"/>
                  </a:cubicBezTo>
                  <a:close/>
                  <a:moveTo>
                    <a:pt x="1032" y="0"/>
                  </a:moveTo>
                  <a:lnTo>
                    <a:pt x="1118" y="0"/>
                  </a:lnTo>
                  <a:lnTo>
                    <a:pt x="1176" y="0"/>
                  </a:lnTo>
                  <a:cubicBezTo>
                    <a:pt x="1190" y="0"/>
                    <a:pt x="1200" y="11"/>
                    <a:pt x="1200" y="24"/>
                  </a:cubicBezTo>
                  <a:cubicBezTo>
                    <a:pt x="1200" y="38"/>
                    <a:pt x="1190" y="48"/>
                    <a:pt x="1176" y="48"/>
                  </a:cubicBezTo>
                  <a:lnTo>
                    <a:pt x="1118" y="48"/>
                  </a:lnTo>
                  <a:lnTo>
                    <a:pt x="1032" y="48"/>
                  </a:lnTo>
                  <a:cubicBezTo>
                    <a:pt x="1019" y="48"/>
                    <a:pt x="1008" y="38"/>
                    <a:pt x="1008" y="24"/>
                  </a:cubicBezTo>
                  <a:cubicBezTo>
                    <a:pt x="1008" y="11"/>
                    <a:pt x="1019" y="0"/>
                    <a:pt x="1032" y="0"/>
                  </a:cubicBezTo>
                  <a:close/>
                  <a:moveTo>
                    <a:pt x="1368" y="0"/>
                  </a:moveTo>
                  <a:lnTo>
                    <a:pt x="1432" y="0"/>
                  </a:lnTo>
                  <a:cubicBezTo>
                    <a:pt x="1446" y="0"/>
                    <a:pt x="1456" y="11"/>
                    <a:pt x="1456" y="24"/>
                  </a:cubicBezTo>
                  <a:cubicBezTo>
                    <a:pt x="1456" y="38"/>
                    <a:pt x="1446" y="48"/>
                    <a:pt x="1432" y="48"/>
                  </a:cubicBezTo>
                  <a:lnTo>
                    <a:pt x="1368" y="48"/>
                  </a:lnTo>
                  <a:cubicBezTo>
                    <a:pt x="1355" y="48"/>
                    <a:pt x="1344" y="38"/>
                    <a:pt x="1344" y="24"/>
                  </a:cubicBezTo>
                  <a:cubicBezTo>
                    <a:pt x="1344" y="11"/>
                    <a:pt x="1355" y="0"/>
                    <a:pt x="1368" y="0"/>
                  </a:cubicBezTo>
                  <a:close/>
                </a:path>
              </a:pathLst>
            </a:custGeom>
            <a:solidFill>
              <a:srgbClr val="7D60A0"/>
            </a:solidFill>
            <a:ln w="38100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9" name="Freeform 55">
              <a:extLst>
                <a:ext uri="{FF2B5EF4-FFF2-40B4-BE49-F238E27FC236}">
                  <a16:creationId xmlns:a16="http://schemas.microsoft.com/office/drawing/2014/main" id="{591A2297-FB10-D04C-AC5A-74E24F9D03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2" y="1946"/>
              <a:ext cx="136" cy="13"/>
            </a:xfrm>
            <a:custGeom>
              <a:avLst/>
              <a:gdLst>
                <a:gd name="T0" fmla="*/ 0 w 528"/>
                <a:gd name="T1" fmla="*/ 0 h 48"/>
                <a:gd name="T2" fmla="*/ 0 w 528"/>
                <a:gd name="T3" fmla="*/ 0 h 48"/>
                <a:gd name="T4" fmla="*/ 0 w 528"/>
                <a:gd name="T5" fmla="*/ 0 h 48"/>
                <a:gd name="T6" fmla="*/ 0 w 528"/>
                <a:gd name="T7" fmla="*/ 0 h 48"/>
                <a:gd name="T8" fmla="*/ 0 w 528"/>
                <a:gd name="T9" fmla="*/ 0 h 48"/>
                <a:gd name="T10" fmla="*/ 0 w 528"/>
                <a:gd name="T11" fmla="*/ 0 h 48"/>
                <a:gd name="T12" fmla="*/ 0 w 528"/>
                <a:gd name="T13" fmla="*/ 0 h 48"/>
                <a:gd name="T14" fmla="*/ 0 w 528"/>
                <a:gd name="T15" fmla="*/ 0 h 48"/>
                <a:gd name="T16" fmla="*/ 0 w 528"/>
                <a:gd name="T17" fmla="*/ 0 h 48"/>
                <a:gd name="T18" fmla="*/ 0 w 528"/>
                <a:gd name="T19" fmla="*/ 0 h 48"/>
                <a:gd name="T20" fmla="*/ 0 w 528"/>
                <a:gd name="T21" fmla="*/ 0 h 48"/>
                <a:gd name="T22" fmla="*/ 0 w 528"/>
                <a:gd name="T23" fmla="*/ 0 h 48"/>
                <a:gd name="T24" fmla="*/ 0 w 528"/>
                <a:gd name="T25" fmla="*/ 0 h 48"/>
                <a:gd name="T26" fmla="*/ 0 w 528"/>
                <a:gd name="T27" fmla="*/ 0 h 48"/>
                <a:gd name="T28" fmla="*/ 0 w 528"/>
                <a:gd name="T29" fmla="*/ 0 h 48"/>
                <a:gd name="T30" fmla="*/ 0 w 528"/>
                <a:gd name="T31" fmla="*/ 0 h 48"/>
                <a:gd name="T32" fmla="*/ 0 w 528"/>
                <a:gd name="T33" fmla="*/ 0 h 48"/>
                <a:gd name="T34" fmla="*/ 0 w 528"/>
                <a:gd name="T35" fmla="*/ 0 h 48"/>
                <a:gd name="T36" fmla="*/ 0 w 528"/>
                <a:gd name="T37" fmla="*/ 0 h 48"/>
                <a:gd name="T38" fmla="*/ 0 w 528"/>
                <a:gd name="T39" fmla="*/ 0 h 48"/>
                <a:gd name="T40" fmla="*/ 0 w 528"/>
                <a:gd name="T41" fmla="*/ 0 h 48"/>
                <a:gd name="T42" fmla="*/ 0 w 528"/>
                <a:gd name="T43" fmla="*/ 0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8"/>
                <a:gd name="T67" fmla="*/ 0 h 48"/>
                <a:gd name="T68" fmla="*/ 528 w 528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8" h="48">
                  <a:moveTo>
                    <a:pt x="24" y="0"/>
                  </a:moveTo>
                  <a:lnTo>
                    <a:pt x="78" y="0"/>
                  </a:lnTo>
                  <a:lnTo>
                    <a:pt x="125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25" y="48"/>
                  </a:lnTo>
                  <a:lnTo>
                    <a:pt x="78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386" y="0"/>
                  </a:lnTo>
                  <a:lnTo>
                    <a:pt x="452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452" y="48"/>
                  </a:lnTo>
                  <a:lnTo>
                    <a:pt x="386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</a:path>
              </a:pathLst>
            </a:custGeom>
            <a:solidFill>
              <a:srgbClr val="7D60A0"/>
            </a:solidFill>
            <a:ln w="4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0" name="Freeform 56">
              <a:extLst>
                <a:ext uri="{FF2B5EF4-FFF2-40B4-BE49-F238E27FC236}">
                  <a16:creationId xmlns:a16="http://schemas.microsoft.com/office/drawing/2014/main" id="{C5CBA784-C128-1344-B05A-F852905384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38" y="1946"/>
              <a:ext cx="370" cy="13"/>
            </a:xfrm>
            <a:custGeom>
              <a:avLst/>
              <a:gdLst>
                <a:gd name="T0" fmla="*/ 0 w 1440"/>
                <a:gd name="T1" fmla="*/ 0 h 48"/>
                <a:gd name="T2" fmla="*/ 0 w 1440"/>
                <a:gd name="T3" fmla="*/ 0 h 48"/>
                <a:gd name="T4" fmla="*/ 0 w 1440"/>
                <a:gd name="T5" fmla="*/ 0 h 48"/>
                <a:gd name="T6" fmla="*/ 0 w 1440"/>
                <a:gd name="T7" fmla="*/ 0 h 48"/>
                <a:gd name="T8" fmla="*/ 0 w 1440"/>
                <a:gd name="T9" fmla="*/ 0 h 48"/>
                <a:gd name="T10" fmla="*/ 0 w 1440"/>
                <a:gd name="T11" fmla="*/ 0 h 48"/>
                <a:gd name="T12" fmla="*/ 0 w 1440"/>
                <a:gd name="T13" fmla="*/ 0 h 48"/>
                <a:gd name="T14" fmla="*/ 0 w 1440"/>
                <a:gd name="T15" fmla="*/ 0 h 48"/>
                <a:gd name="T16" fmla="*/ 0 w 1440"/>
                <a:gd name="T17" fmla="*/ 0 h 48"/>
                <a:gd name="T18" fmla="*/ 0 w 1440"/>
                <a:gd name="T19" fmla="*/ 0 h 48"/>
                <a:gd name="T20" fmla="*/ 0 w 1440"/>
                <a:gd name="T21" fmla="*/ 0 h 48"/>
                <a:gd name="T22" fmla="*/ 0 w 1440"/>
                <a:gd name="T23" fmla="*/ 0 h 48"/>
                <a:gd name="T24" fmla="*/ 0 w 1440"/>
                <a:gd name="T25" fmla="*/ 0 h 48"/>
                <a:gd name="T26" fmla="*/ 0 w 1440"/>
                <a:gd name="T27" fmla="*/ 0 h 48"/>
                <a:gd name="T28" fmla="*/ 0 w 1440"/>
                <a:gd name="T29" fmla="*/ 0 h 48"/>
                <a:gd name="T30" fmla="*/ 0 w 1440"/>
                <a:gd name="T31" fmla="*/ 0 h 48"/>
                <a:gd name="T32" fmla="*/ 0 w 1440"/>
                <a:gd name="T33" fmla="*/ 0 h 48"/>
                <a:gd name="T34" fmla="*/ 0 w 1440"/>
                <a:gd name="T35" fmla="*/ 0 h 48"/>
                <a:gd name="T36" fmla="*/ 0 w 1440"/>
                <a:gd name="T37" fmla="*/ 0 h 48"/>
                <a:gd name="T38" fmla="*/ 0 w 1440"/>
                <a:gd name="T39" fmla="*/ 0 h 48"/>
                <a:gd name="T40" fmla="*/ 0 w 1440"/>
                <a:gd name="T41" fmla="*/ 0 h 48"/>
                <a:gd name="T42" fmla="*/ 0 w 1440"/>
                <a:gd name="T43" fmla="*/ 0 h 48"/>
                <a:gd name="T44" fmla="*/ 0 w 1440"/>
                <a:gd name="T45" fmla="*/ 0 h 48"/>
                <a:gd name="T46" fmla="*/ 0 w 1440"/>
                <a:gd name="T47" fmla="*/ 0 h 48"/>
                <a:gd name="T48" fmla="*/ 0 w 1440"/>
                <a:gd name="T49" fmla="*/ 0 h 48"/>
                <a:gd name="T50" fmla="*/ 0 w 1440"/>
                <a:gd name="T51" fmla="*/ 0 h 48"/>
                <a:gd name="T52" fmla="*/ 0 w 1440"/>
                <a:gd name="T53" fmla="*/ 0 h 48"/>
                <a:gd name="T54" fmla="*/ 0 w 1440"/>
                <a:gd name="T55" fmla="*/ 0 h 48"/>
                <a:gd name="T56" fmla="*/ 0 w 1440"/>
                <a:gd name="T57" fmla="*/ 0 h 48"/>
                <a:gd name="T58" fmla="*/ 0 w 1440"/>
                <a:gd name="T59" fmla="*/ 0 h 48"/>
                <a:gd name="T60" fmla="*/ 0 w 1440"/>
                <a:gd name="T61" fmla="*/ 0 h 48"/>
                <a:gd name="T62" fmla="*/ 0 w 1440"/>
                <a:gd name="T63" fmla="*/ 0 h 48"/>
                <a:gd name="T64" fmla="*/ 0 w 1440"/>
                <a:gd name="T65" fmla="*/ 0 h 48"/>
                <a:gd name="T66" fmla="*/ 0 w 1440"/>
                <a:gd name="T67" fmla="*/ 0 h 48"/>
                <a:gd name="T68" fmla="*/ 0 w 1440"/>
                <a:gd name="T69" fmla="*/ 0 h 48"/>
                <a:gd name="T70" fmla="*/ 0 w 1440"/>
                <a:gd name="T71" fmla="*/ 0 h 48"/>
                <a:gd name="T72" fmla="*/ 0 w 1440"/>
                <a:gd name="T73" fmla="*/ 0 h 48"/>
                <a:gd name="T74" fmla="*/ 0 w 1440"/>
                <a:gd name="T75" fmla="*/ 0 h 48"/>
                <a:gd name="T76" fmla="*/ 0 w 1440"/>
                <a:gd name="T77" fmla="*/ 0 h 48"/>
                <a:gd name="T78" fmla="*/ 0 w 1440"/>
                <a:gd name="T79" fmla="*/ 0 h 48"/>
                <a:gd name="T80" fmla="*/ 0 w 1440"/>
                <a:gd name="T81" fmla="*/ 0 h 48"/>
                <a:gd name="T82" fmla="*/ 0 w 1440"/>
                <a:gd name="T83" fmla="*/ 0 h 48"/>
                <a:gd name="T84" fmla="*/ 0 w 1440"/>
                <a:gd name="T85" fmla="*/ 0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40"/>
                <a:gd name="T130" fmla="*/ 0 h 48"/>
                <a:gd name="T131" fmla="*/ 1440 w 1440"/>
                <a:gd name="T132" fmla="*/ 48 h 4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40" h="48">
                  <a:moveTo>
                    <a:pt x="24" y="0"/>
                  </a:moveTo>
                  <a:lnTo>
                    <a:pt x="91" y="0"/>
                  </a:lnTo>
                  <a:lnTo>
                    <a:pt x="166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66" y="48"/>
                  </a:lnTo>
                  <a:lnTo>
                    <a:pt x="91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  <a:moveTo>
                    <a:pt x="696" y="0"/>
                  </a:moveTo>
                  <a:lnTo>
                    <a:pt x="720" y="0"/>
                  </a:lnTo>
                  <a:lnTo>
                    <a:pt x="840" y="0"/>
                  </a:lnTo>
                  <a:cubicBezTo>
                    <a:pt x="854" y="0"/>
                    <a:pt x="864" y="11"/>
                    <a:pt x="864" y="24"/>
                  </a:cubicBezTo>
                  <a:cubicBezTo>
                    <a:pt x="864" y="38"/>
                    <a:pt x="854" y="48"/>
                    <a:pt x="840" y="48"/>
                  </a:cubicBezTo>
                  <a:lnTo>
                    <a:pt x="720" y="48"/>
                  </a:lnTo>
                  <a:lnTo>
                    <a:pt x="696" y="48"/>
                  </a:lnTo>
                  <a:cubicBezTo>
                    <a:pt x="683" y="48"/>
                    <a:pt x="672" y="38"/>
                    <a:pt x="672" y="24"/>
                  </a:cubicBezTo>
                  <a:cubicBezTo>
                    <a:pt x="672" y="11"/>
                    <a:pt x="683" y="0"/>
                    <a:pt x="696" y="0"/>
                  </a:cubicBezTo>
                  <a:close/>
                  <a:moveTo>
                    <a:pt x="1032" y="0"/>
                  </a:moveTo>
                  <a:lnTo>
                    <a:pt x="1106" y="0"/>
                  </a:lnTo>
                  <a:lnTo>
                    <a:pt x="1176" y="0"/>
                  </a:lnTo>
                  <a:cubicBezTo>
                    <a:pt x="1190" y="0"/>
                    <a:pt x="1200" y="11"/>
                    <a:pt x="1200" y="24"/>
                  </a:cubicBezTo>
                  <a:cubicBezTo>
                    <a:pt x="1200" y="38"/>
                    <a:pt x="1190" y="48"/>
                    <a:pt x="1176" y="48"/>
                  </a:cubicBezTo>
                  <a:lnTo>
                    <a:pt x="1106" y="48"/>
                  </a:lnTo>
                  <a:lnTo>
                    <a:pt x="1032" y="48"/>
                  </a:lnTo>
                  <a:cubicBezTo>
                    <a:pt x="1019" y="48"/>
                    <a:pt x="1008" y="38"/>
                    <a:pt x="1008" y="24"/>
                  </a:cubicBezTo>
                  <a:cubicBezTo>
                    <a:pt x="1008" y="11"/>
                    <a:pt x="1019" y="0"/>
                    <a:pt x="1032" y="0"/>
                  </a:cubicBezTo>
                  <a:close/>
                  <a:moveTo>
                    <a:pt x="1368" y="0"/>
                  </a:moveTo>
                  <a:lnTo>
                    <a:pt x="1416" y="0"/>
                  </a:lnTo>
                  <a:cubicBezTo>
                    <a:pt x="1430" y="0"/>
                    <a:pt x="1440" y="11"/>
                    <a:pt x="1440" y="24"/>
                  </a:cubicBezTo>
                  <a:cubicBezTo>
                    <a:pt x="1440" y="38"/>
                    <a:pt x="1430" y="48"/>
                    <a:pt x="1416" y="48"/>
                  </a:cubicBezTo>
                  <a:lnTo>
                    <a:pt x="1368" y="48"/>
                  </a:lnTo>
                  <a:cubicBezTo>
                    <a:pt x="1355" y="48"/>
                    <a:pt x="1344" y="38"/>
                    <a:pt x="1344" y="24"/>
                  </a:cubicBezTo>
                  <a:cubicBezTo>
                    <a:pt x="1344" y="11"/>
                    <a:pt x="1355" y="0"/>
                    <a:pt x="1368" y="0"/>
                  </a:cubicBezTo>
                  <a:close/>
                </a:path>
              </a:pathLst>
            </a:custGeom>
            <a:solidFill>
              <a:srgbClr val="7D60A0"/>
            </a:solidFill>
            <a:ln w="38100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1" name="Freeform 57">
              <a:extLst>
                <a:ext uri="{FF2B5EF4-FFF2-40B4-BE49-F238E27FC236}">
                  <a16:creationId xmlns:a16="http://schemas.microsoft.com/office/drawing/2014/main" id="{FC9AFE16-9617-6D43-AA33-F735198BE4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95" y="1946"/>
              <a:ext cx="136" cy="13"/>
            </a:xfrm>
            <a:custGeom>
              <a:avLst/>
              <a:gdLst>
                <a:gd name="T0" fmla="*/ 0 w 528"/>
                <a:gd name="T1" fmla="*/ 0 h 48"/>
                <a:gd name="T2" fmla="*/ 0 w 528"/>
                <a:gd name="T3" fmla="*/ 0 h 48"/>
                <a:gd name="T4" fmla="*/ 0 w 528"/>
                <a:gd name="T5" fmla="*/ 0 h 48"/>
                <a:gd name="T6" fmla="*/ 0 w 528"/>
                <a:gd name="T7" fmla="*/ 0 h 48"/>
                <a:gd name="T8" fmla="*/ 0 w 528"/>
                <a:gd name="T9" fmla="*/ 0 h 48"/>
                <a:gd name="T10" fmla="*/ 0 w 528"/>
                <a:gd name="T11" fmla="*/ 0 h 48"/>
                <a:gd name="T12" fmla="*/ 0 w 528"/>
                <a:gd name="T13" fmla="*/ 0 h 48"/>
                <a:gd name="T14" fmla="*/ 0 w 528"/>
                <a:gd name="T15" fmla="*/ 0 h 48"/>
                <a:gd name="T16" fmla="*/ 0 w 528"/>
                <a:gd name="T17" fmla="*/ 0 h 48"/>
                <a:gd name="T18" fmla="*/ 0 w 528"/>
                <a:gd name="T19" fmla="*/ 0 h 48"/>
                <a:gd name="T20" fmla="*/ 0 w 528"/>
                <a:gd name="T21" fmla="*/ 0 h 48"/>
                <a:gd name="T22" fmla="*/ 0 w 528"/>
                <a:gd name="T23" fmla="*/ 0 h 48"/>
                <a:gd name="T24" fmla="*/ 0 w 528"/>
                <a:gd name="T25" fmla="*/ 0 h 48"/>
                <a:gd name="T26" fmla="*/ 0 w 528"/>
                <a:gd name="T27" fmla="*/ 0 h 48"/>
                <a:gd name="T28" fmla="*/ 0 w 528"/>
                <a:gd name="T29" fmla="*/ 0 h 48"/>
                <a:gd name="T30" fmla="*/ 0 w 528"/>
                <a:gd name="T31" fmla="*/ 0 h 48"/>
                <a:gd name="T32" fmla="*/ 0 w 528"/>
                <a:gd name="T33" fmla="*/ 0 h 48"/>
                <a:gd name="T34" fmla="*/ 0 w 528"/>
                <a:gd name="T35" fmla="*/ 0 h 48"/>
                <a:gd name="T36" fmla="*/ 0 w 528"/>
                <a:gd name="T37" fmla="*/ 0 h 48"/>
                <a:gd name="T38" fmla="*/ 0 w 528"/>
                <a:gd name="T39" fmla="*/ 0 h 4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48"/>
                <a:gd name="T62" fmla="*/ 528 w 528"/>
                <a:gd name="T63" fmla="*/ 48 h 4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48">
                  <a:moveTo>
                    <a:pt x="24" y="0"/>
                  </a:moveTo>
                  <a:lnTo>
                    <a:pt x="130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30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373" y="0"/>
                  </a:lnTo>
                  <a:lnTo>
                    <a:pt x="503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503" y="48"/>
                  </a:lnTo>
                  <a:lnTo>
                    <a:pt x="373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</a:path>
              </a:pathLst>
            </a:custGeom>
            <a:solidFill>
              <a:srgbClr val="7D60A0"/>
            </a:solidFill>
            <a:ln w="4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2" name="Freeform 58">
              <a:extLst>
                <a:ext uri="{FF2B5EF4-FFF2-40B4-BE49-F238E27FC236}">
                  <a16:creationId xmlns:a16="http://schemas.microsoft.com/office/drawing/2014/main" id="{D8725E50-A4D4-204A-848E-FF2646A544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51" y="1946"/>
              <a:ext cx="136" cy="13"/>
            </a:xfrm>
            <a:custGeom>
              <a:avLst/>
              <a:gdLst>
                <a:gd name="T0" fmla="*/ 0 w 528"/>
                <a:gd name="T1" fmla="*/ 0 h 48"/>
                <a:gd name="T2" fmla="*/ 0 w 528"/>
                <a:gd name="T3" fmla="*/ 0 h 48"/>
                <a:gd name="T4" fmla="*/ 0 w 528"/>
                <a:gd name="T5" fmla="*/ 0 h 48"/>
                <a:gd name="T6" fmla="*/ 0 w 528"/>
                <a:gd name="T7" fmla="*/ 0 h 48"/>
                <a:gd name="T8" fmla="*/ 0 w 528"/>
                <a:gd name="T9" fmla="*/ 0 h 48"/>
                <a:gd name="T10" fmla="*/ 0 w 528"/>
                <a:gd name="T11" fmla="*/ 0 h 48"/>
                <a:gd name="T12" fmla="*/ 0 w 528"/>
                <a:gd name="T13" fmla="*/ 0 h 48"/>
                <a:gd name="T14" fmla="*/ 0 w 528"/>
                <a:gd name="T15" fmla="*/ 0 h 48"/>
                <a:gd name="T16" fmla="*/ 0 w 528"/>
                <a:gd name="T17" fmla="*/ 0 h 48"/>
                <a:gd name="T18" fmla="*/ 0 w 528"/>
                <a:gd name="T19" fmla="*/ 0 h 48"/>
                <a:gd name="T20" fmla="*/ 0 w 528"/>
                <a:gd name="T21" fmla="*/ 0 h 48"/>
                <a:gd name="T22" fmla="*/ 0 w 528"/>
                <a:gd name="T23" fmla="*/ 0 h 48"/>
                <a:gd name="T24" fmla="*/ 0 w 528"/>
                <a:gd name="T25" fmla="*/ 0 h 48"/>
                <a:gd name="T26" fmla="*/ 0 w 528"/>
                <a:gd name="T27" fmla="*/ 0 h 48"/>
                <a:gd name="T28" fmla="*/ 0 w 528"/>
                <a:gd name="T29" fmla="*/ 0 h 48"/>
                <a:gd name="T30" fmla="*/ 0 w 528"/>
                <a:gd name="T31" fmla="*/ 0 h 48"/>
                <a:gd name="T32" fmla="*/ 0 w 528"/>
                <a:gd name="T33" fmla="*/ 0 h 48"/>
                <a:gd name="T34" fmla="*/ 0 w 528"/>
                <a:gd name="T35" fmla="*/ 0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8"/>
                <a:gd name="T55" fmla="*/ 0 h 48"/>
                <a:gd name="T56" fmla="*/ 528 w 528"/>
                <a:gd name="T57" fmla="*/ 48 h 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8" h="48">
                  <a:moveTo>
                    <a:pt x="24" y="0"/>
                  </a:moveTo>
                  <a:lnTo>
                    <a:pt x="153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53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434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434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</a:path>
              </a:pathLst>
            </a:custGeom>
            <a:solidFill>
              <a:srgbClr val="7D60A0"/>
            </a:solidFill>
            <a:ln w="38100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3" name="Freeform 59">
              <a:extLst>
                <a:ext uri="{FF2B5EF4-FFF2-40B4-BE49-F238E27FC236}">
                  <a16:creationId xmlns:a16="http://schemas.microsoft.com/office/drawing/2014/main" id="{DE2C4968-CBAF-654D-8528-28C1A91B55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7" y="1946"/>
              <a:ext cx="370" cy="13"/>
            </a:xfrm>
            <a:custGeom>
              <a:avLst/>
              <a:gdLst>
                <a:gd name="T0" fmla="*/ 0 w 1440"/>
                <a:gd name="T1" fmla="*/ 0 h 48"/>
                <a:gd name="T2" fmla="*/ 0 w 1440"/>
                <a:gd name="T3" fmla="*/ 0 h 48"/>
                <a:gd name="T4" fmla="*/ 0 w 1440"/>
                <a:gd name="T5" fmla="*/ 0 h 48"/>
                <a:gd name="T6" fmla="*/ 0 w 1440"/>
                <a:gd name="T7" fmla="*/ 0 h 48"/>
                <a:gd name="T8" fmla="*/ 0 w 1440"/>
                <a:gd name="T9" fmla="*/ 0 h 48"/>
                <a:gd name="T10" fmla="*/ 0 w 1440"/>
                <a:gd name="T11" fmla="*/ 0 h 48"/>
                <a:gd name="T12" fmla="*/ 0 w 1440"/>
                <a:gd name="T13" fmla="*/ 0 h 48"/>
                <a:gd name="T14" fmla="*/ 0 w 1440"/>
                <a:gd name="T15" fmla="*/ 0 h 48"/>
                <a:gd name="T16" fmla="*/ 0 w 1440"/>
                <a:gd name="T17" fmla="*/ 0 h 48"/>
                <a:gd name="T18" fmla="*/ 0 w 1440"/>
                <a:gd name="T19" fmla="*/ 0 h 48"/>
                <a:gd name="T20" fmla="*/ 0 w 1440"/>
                <a:gd name="T21" fmla="*/ 0 h 48"/>
                <a:gd name="T22" fmla="*/ 0 w 1440"/>
                <a:gd name="T23" fmla="*/ 0 h 48"/>
                <a:gd name="T24" fmla="*/ 0 w 1440"/>
                <a:gd name="T25" fmla="*/ 0 h 48"/>
                <a:gd name="T26" fmla="*/ 0 w 1440"/>
                <a:gd name="T27" fmla="*/ 0 h 48"/>
                <a:gd name="T28" fmla="*/ 0 w 1440"/>
                <a:gd name="T29" fmla="*/ 0 h 48"/>
                <a:gd name="T30" fmla="*/ 0 w 1440"/>
                <a:gd name="T31" fmla="*/ 0 h 48"/>
                <a:gd name="T32" fmla="*/ 0 w 1440"/>
                <a:gd name="T33" fmla="*/ 0 h 48"/>
                <a:gd name="T34" fmla="*/ 0 w 1440"/>
                <a:gd name="T35" fmla="*/ 0 h 48"/>
                <a:gd name="T36" fmla="*/ 0 w 1440"/>
                <a:gd name="T37" fmla="*/ 0 h 48"/>
                <a:gd name="T38" fmla="*/ 0 w 1440"/>
                <a:gd name="T39" fmla="*/ 0 h 48"/>
                <a:gd name="T40" fmla="*/ 0 w 1440"/>
                <a:gd name="T41" fmla="*/ 0 h 48"/>
                <a:gd name="T42" fmla="*/ 0 w 1440"/>
                <a:gd name="T43" fmla="*/ 0 h 48"/>
                <a:gd name="T44" fmla="*/ 0 w 1440"/>
                <a:gd name="T45" fmla="*/ 0 h 48"/>
                <a:gd name="T46" fmla="*/ 0 w 1440"/>
                <a:gd name="T47" fmla="*/ 0 h 48"/>
                <a:gd name="T48" fmla="*/ 0 w 1440"/>
                <a:gd name="T49" fmla="*/ 0 h 48"/>
                <a:gd name="T50" fmla="*/ 0 w 1440"/>
                <a:gd name="T51" fmla="*/ 0 h 48"/>
                <a:gd name="T52" fmla="*/ 0 w 1440"/>
                <a:gd name="T53" fmla="*/ 0 h 48"/>
                <a:gd name="T54" fmla="*/ 0 w 1440"/>
                <a:gd name="T55" fmla="*/ 0 h 48"/>
                <a:gd name="T56" fmla="*/ 0 w 1440"/>
                <a:gd name="T57" fmla="*/ 0 h 48"/>
                <a:gd name="T58" fmla="*/ 0 w 1440"/>
                <a:gd name="T59" fmla="*/ 0 h 48"/>
                <a:gd name="T60" fmla="*/ 0 w 1440"/>
                <a:gd name="T61" fmla="*/ 0 h 48"/>
                <a:gd name="T62" fmla="*/ 0 w 1440"/>
                <a:gd name="T63" fmla="*/ 0 h 48"/>
                <a:gd name="T64" fmla="*/ 0 w 1440"/>
                <a:gd name="T65" fmla="*/ 0 h 48"/>
                <a:gd name="T66" fmla="*/ 0 w 1440"/>
                <a:gd name="T67" fmla="*/ 0 h 48"/>
                <a:gd name="T68" fmla="*/ 0 w 1440"/>
                <a:gd name="T69" fmla="*/ 0 h 48"/>
                <a:gd name="T70" fmla="*/ 0 w 1440"/>
                <a:gd name="T71" fmla="*/ 0 h 48"/>
                <a:gd name="T72" fmla="*/ 0 w 1440"/>
                <a:gd name="T73" fmla="*/ 0 h 48"/>
                <a:gd name="T74" fmla="*/ 0 w 1440"/>
                <a:gd name="T75" fmla="*/ 0 h 48"/>
                <a:gd name="T76" fmla="*/ 0 w 1440"/>
                <a:gd name="T77" fmla="*/ 0 h 48"/>
                <a:gd name="T78" fmla="*/ 0 w 1440"/>
                <a:gd name="T79" fmla="*/ 0 h 48"/>
                <a:gd name="T80" fmla="*/ 0 w 1440"/>
                <a:gd name="T81" fmla="*/ 0 h 48"/>
                <a:gd name="T82" fmla="*/ 0 w 1440"/>
                <a:gd name="T83" fmla="*/ 0 h 48"/>
                <a:gd name="T84" fmla="*/ 0 w 1440"/>
                <a:gd name="T85" fmla="*/ 0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40"/>
                <a:gd name="T130" fmla="*/ 0 h 48"/>
                <a:gd name="T131" fmla="*/ 1440 w 1440"/>
                <a:gd name="T132" fmla="*/ 48 h 4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40" h="48">
                  <a:moveTo>
                    <a:pt x="24" y="0"/>
                  </a:moveTo>
                  <a:lnTo>
                    <a:pt x="91" y="0"/>
                  </a:lnTo>
                  <a:lnTo>
                    <a:pt x="166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66" y="48"/>
                  </a:lnTo>
                  <a:lnTo>
                    <a:pt x="91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  <a:moveTo>
                    <a:pt x="696" y="0"/>
                  </a:moveTo>
                  <a:lnTo>
                    <a:pt x="720" y="0"/>
                  </a:lnTo>
                  <a:lnTo>
                    <a:pt x="840" y="0"/>
                  </a:lnTo>
                  <a:cubicBezTo>
                    <a:pt x="854" y="0"/>
                    <a:pt x="864" y="11"/>
                    <a:pt x="864" y="24"/>
                  </a:cubicBezTo>
                  <a:cubicBezTo>
                    <a:pt x="864" y="38"/>
                    <a:pt x="854" y="48"/>
                    <a:pt x="840" y="48"/>
                  </a:cubicBezTo>
                  <a:lnTo>
                    <a:pt x="720" y="48"/>
                  </a:lnTo>
                  <a:lnTo>
                    <a:pt x="696" y="48"/>
                  </a:lnTo>
                  <a:cubicBezTo>
                    <a:pt x="683" y="48"/>
                    <a:pt x="672" y="38"/>
                    <a:pt x="672" y="24"/>
                  </a:cubicBezTo>
                  <a:cubicBezTo>
                    <a:pt x="672" y="11"/>
                    <a:pt x="683" y="0"/>
                    <a:pt x="696" y="0"/>
                  </a:cubicBezTo>
                  <a:close/>
                  <a:moveTo>
                    <a:pt x="1032" y="0"/>
                  </a:moveTo>
                  <a:lnTo>
                    <a:pt x="1106" y="0"/>
                  </a:lnTo>
                  <a:lnTo>
                    <a:pt x="1176" y="0"/>
                  </a:lnTo>
                  <a:cubicBezTo>
                    <a:pt x="1190" y="0"/>
                    <a:pt x="1200" y="11"/>
                    <a:pt x="1200" y="24"/>
                  </a:cubicBezTo>
                  <a:cubicBezTo>
                    <a:pt x="1200" y="38"/>
                    <a:pt x="1190" y="48"/>
                    <a:pt x="1176" y="48"/>
                  </a:cubicBezTo>
                  <a:lnTo>
                    <a:pt x="1106" y="48"/>
                  </a:lnTo>
                  <a:lnTo>
                    <a:pt x="1032" y="48"/>
                  </a:lnTo>
                  <a:cubicBezTo>
                    <a:pt x="1019" y="48"/>
                    <a:pt x="1008" y="38"/>
                    <a:pt x="1008" y="24"/>
                  </a:cubicBezTo>
                  <a:cubicBezTo>
                    <a:pt x="1008" y="11"/>
                    <a:pt x="1019" y="0"/>
                    <a:pt x="1032" y="0"/>
                  </a:cubicBezTo>
                  <a:close/>
                  <a:moveTo>
                    <a:pt x="1368" y="0"/>
                  </a:moveTo>
                  <a:lnTo>
                    <a:pt x="1416" y="0"/>
                  </a:lnTo>
                  <a:cubicBezTo>
                    <a:pt x="1430" y="0"/>
                    <a:pt x="1440" y="11"/>
                    <a:pt x="1440" y="24"/>
                  </a:cubicBezTo>
                  <a:cubicBezTo>
                    <a:pt x="1440" y="38"/>
                    <a:pt x="1430" y="48"/>
                    <a:pt x="1416" y="48"/>
                  </a:cubicBezTo>
                  <a:lnTo>
                    <a:pt x="1368" y="48"/>
                  </a:lnTo>
                  <a:cubicBezTo>
                    <a:pt x="1355" y="48"/>
                    <a:pt x="1344" y="38"/>
                    <a:pt x="1344" y="24"/>
                  </a:cubicBezTo>
                  <a:cubicBezTo>
                    <a:pt x="1344" y="11"/>
                    <a:pt x="1355" y="0"/>
                    <a:pt x="1368" y="0"/>
                  </a:cubicBezTo>
                  <a:close/>
                </a:path>
              </a:pathLst>
            </a:custGeom>
            <a:solidFill>
              <a:srgbClr val="7D60A0"/>
            </a:solidFill>
            <a:ln w="38100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4" name="Freeform 60">
              <a:extLst>
                <a:ext uri="{FF2B5EF4-FFF2-40B4-BE49-F238E27FC236}">
                  <a16:creationId xmlns:a16="http://schemas.microsoft.com/office/drawing/2014/main" id="{5092B162-1419-FC4D-B172-245A2AB503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4" y="1946"/>
              <a:ext cx="136" cy="13"/>
            </a:xfrm>
            <a:custGeom>
              <a:avLst/>
              <a:gdLst>
                <a:gd name="T0" fmla="*/ 0 w 528"/>
                <a:gd name="T1" fmla="*/ 0 h 48"/>
                <a:gd name="T2" fmla="*/ 0 w 528"/>
                <a:gd name="T3" fmla="*/ 0 h 48"/>
                <a:gd name="T4" fmla="*/ 0 w 528"/>
                <a:gd name="T5" fmla="*/ 0 h 48"/>
                <a:gd name="T6" fmla="*/ 0 w 528"/>
                <a:gd name="T7" fmla="*/ 0 h 48"/>
                <a:gd name="T8" fmla="*/ 0 w 528"/>
                <a:gd name="T9" fmla="*/ 0 h 48"/>
                <a:gd name="T10" fmla="*/ 0 w 528"/>
                <a:gd name="T11" fmla="*/ 0 h 48"/>
                <a:gd name="T12" fmla="*/ 0 w 528"/>
                <a:gd name="T13" fmla="*/ 0 h 48"/>
                <a:gd name="T14" fmla="*/ 0 w 528"/>
                <a:gd name="T15" fmla="*/ 0 h 48"/>
                <a:gd name="T16" fmla="*/ 0 w 528"/>
                <a:gd name="T17" fmla="*/ 0 h 48"/>
                <a:gd name="T18" fmla="*/ 0 w 528"/>
                <a:gd name="T19" fmla="*/ 0 h 48"/>
                <a:gd name="T20" fmla="*/ 0 w 528"/>
                <a:gd name="T21" fmla="*/ 0 h 48"/>
                <a:gd name="T22" fmla="*/ 0 w 528"/>
                <a:gd name="T23" fmla="*/ 0 h 48"/>
                <a:gd name="T24" fmla="*/ 0 w 528"/>
                <a:gd name="T25" fmla="*/ 0 h 48"/>
                <a:gd name="T26" fmla="*/ 0 w 528"/>
                <a:gd name="T27" fmla="*/ 0 h 48"/>
                <a:gd name="T28" fmla="*/ 0 w 528"/>
                <a:gd name="T29" fmla="*/ 0 h 48"/>
                <a:gd name="T30" fmla="*/ 0 w 528"/>
                <a:gd name="T31" fmla="*/ 0 h 48"/>
                <a:gd name="T32" fmla="*/ 0 w 528"/>
                <a:gd name="T33" fmla="*/ 0 h 48"/>
                <a:gd name="T34" fmla="*/ 0 w 528"/>
                <a:gd name="T35" fmla="*/ 0 h 48"/>
                <a:gd name="T36" fmla="*/ 0 w 528"/>
                <a:gd name="T37" fmla="*/ 0 h 48"/>
                <a:gd name="T38" fmla="*/ 0 w 528"/>
                <a:gd name="T39" fmla="*/ 0 h 4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48"/>
                <a:gd name="T62" fmla="*/ 528 w 528"/>
                <a:gd name="T63" fmla="*/ 48 h 4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48">
                  <a:moveTo>
                    <a:pt x="24" y="0"/>
                  </a:moveTo>
                  <a:lnTo>
                    <a:pt x="129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29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363" y="0"/>
                  </a:lnTo>
                  <a:lnTo>
                    <a:pt x="490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490" y="48"/>
                  </a:lnTo>
                  <a:lnTo>
                    <a:pt x="363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</a:path>
              </a:pathLst>
            </a:custGeom>
            <a:solidFill>
              <a:srgbClr val="7D60A0"/>
            </a:solidFill>
            <a:ln w="4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5" name="Freeform 61">
              <a:extLst>
                <a:ext uri="{FF2B5EF4-FFF2-40B4-BE49-F238E27FC236}">
                  <a16:creationId xmlns:a16="http://schemas.microsoft.com/office/drawing/2014/main" id="{6065710C-B24C-0441-A3D1-003056B94A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20" y="1946"/>
              <a:ext cx="218" cy="13"/>
            </a:xfrm>
            <a:custGeom>
              <a:avLst/>
              <a:gdLst>
                <a:gd name="T0" fmla="*/ 0 w 848"/>
                <a:gd name="T1" fmla="*/ 0 h 48"/>
                <a:gd name="T2" fmla="*/ 0 w 848"/>
                <a:gd name="T3" fmla="*/ 0 h 48"/>
                <a:gd name="T4" fmla="*/ 0 w 848"/>
                <a:gd name="T5" fmla="*/ 0 h 48"/>
                <a:gd name="T6" fmla="*/ 0 w 848"/>
                <a:gd name="T7" fmla="*/ 0 h 48"/>
                <a:gd name="T8" fmla="*/ 0 w 848"/>
                <a:gd name="T9" fmla="*/ 0 h 48"/>
                <a:gd name="T10" fmla="*/ 0 w 848"/>
                <a:gd name="T11" fmla="*/ 0 h 48"/>
                <a:gd name="T12" fmla="*/ 0 w 848"/>
                <a:gd name="T13" fmla="*/ 0 h 48"/>
                <a:gd name="T14" fmla="*/ 0 w 848"/>
                <a:gd name="T15" fmla="*/ 0 h 48"/>
                <a:gd name="T16" fmla="*/ 0 w 848"/>
                <a:gd name="T17" fmla="*/ 0 h 48"/>
                <a:gd name="T18" fmla="*/ 0 w 848"/>
                <a:gd name="T19" fmla="*/ 0 h 48"/>
                <a:gd name="T20" fmla="*/ 0 w 848"/>
                <a:gd name="T21" fmla="*/ 0 h 48"/>
                <a:gd name="T22" fmla="*/ 0 w 848"/>
                <a:gd name="T23" fmla="*/ 0 h 48"/>
                <a:gd name="T24" fmla="*/ 0 w 848"/>
                <a:gd name="T25" fmla="*/ 0 h 48"/>
                <a:gd name="T26" fmla="*/ 0 w 848"/>
                <a:gd name="T27" fmla="*/ 0 h 48"/>
                <a:gd name="T28" fmla="*/ 0 w 848"/>
                <a:gd name="T29" fmla="*/ 0 h 48"/>
                <a:gd name="T30" fmla="*/ 0 w 848"/>
                <a:gd name="T31" fmla="*/ 0 h 48"/>
                <a:gd name="T32" fmla="*/ 0 w 848"/>
                <a:gd name="T33" fmla="*/ 0 h 48"/>
                <a:gd name="T34" fmla="*/ 0 w 848"/>
                <a:gd name="T35" fmla="*/ 0 h 48"/>
                <a:gd name="T36" fmla="*/ 0 w 848"/>
                <a:gd name="T37" fmla="*/ 0 h 48"/>
                <a:gd name="T38" fmla="*/ 0 w 848"/>
                <a:gd name="T39" fmla="*/ 0 h 48"/>
                <a:gd name="T40" fmla="*/ 0 w 848"/>
                <a:gd name="T41" fmla="*/ 0 h 48"/>
                <a:gd name="T42" fmla="*/ 0 w 848"/>
                <a:gd name="T43" fmla="*/ 0 h 48"/>
                <a:gd name="T44" fmla="*/ 0 w 848"/>
                <a:gd name="T45" fmla="*/ 0 h 48"/>
                <a:gd name="T46" fmla="*/ 0 w 848"/>
                <a:gd name="T47" fmla="*/ 0 h 48"/>
                <a:gd name="T48" fmla="*/ 0 w 848"/>
                <a:gd name="T49" fmla="*/ 0 h 48"/>
                <a:gd name="T50" fmla="*/ 0 w 848"/>
                <a:gd name="T51" fmla="*/ 0 h 48"/>
                <a:gd name="T52" fmla="*/ 0 w 848"/>
                <a:gd name="T53" fmla="*/ 0 h 4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48"/>
                <a:gd name="T82" fmla="*/ 0 h 48"/>
                <a:gd name="T83" fmla="*/ 848 w 848"/>
                <a:gd name="T84" fmla="*/ 48 h 4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48" h="48">
                  <a:moveTo>
                    <a:pt x="24" y="0"/>
                  </a:moveTo>
                  <a:lnTo>
                    <a:pt x="116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16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424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424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  <a:moveTo>
                    <a:pt x="696" y="0"/>
                  </a:moveTo>
                  <a:lnTo>
                    <a:pt x="732" y="0"/>
                  </a:lnTo>
                  <a:lnTo>
                    <a:pt x="824" y="0"/>
                  </a:lnTo>
                  <a:cubicBezTo>
                    <a:pt x="838" y="0"/>
                    <a:pt x="848" y="11"/>
                    <a:pt x="848" y="24"/>
                  </a:cubicBezTo>
                  <a:cubicBezTo>
                    <a:pt x="848" y="38"/>
                    <a:pt x="838" y="48"/>
                    <a:pt x="824" y="48"/>
                  </a:cubicBezTo>
                  <a:lnTo>
                    <a:pt x="732" y="48"/>
                  </a:lnTo>
                  <a:lnTo>
                    <a:pt x="696" y="48"/>
                  </a:lnTo>
                  <a:cubicBezTo>
                    <a:pt x="683" y="48"/>
                    <a:pt x="672" y="38"/>
                    <a:pt x="672" y="24"/>
                  </a:cubicBezTo>
                  <a:cubicBezTo>
                    <a:pt x="672" y="11"/>
                    <a:pt x="683" y="0"/>
                    <a:pt x="696" y="0"/>
                  </a:cubicBezTo>
                  <a:close/>
                </a:path>
              </a:pathLst>
            </a:custGeom>
            <a:solidFill>
              <a:srgbClr val="7D60A0"/>
            </a:solidFill>
            <a:ln w="38100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6" name="Freeform 62">
              <a:extLst>
                <a:ext uri="{FF2B5EF4-FFF2-40B4-BE49-F238E27FC236}">
                  <a16:creationId xmlns:a16="http://schemas.microsoft.com/office/drawing/2014/main" id="{91905C53-402D-C44A-9FDB-F567A9D625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26" y="1946"/>
              <a:ext cx="135" cy="13"/>
            </a:xfrm>
            <a:custGeom>
              <a:avLst/>
              <a:gdLst>
                <a:gd name="T0" fmla="*/ 0 w 528"/>
                <a:gd name="T1" fmla="*/ 0 h 48"/>
                <a:gd name="T2" fmla="*/ 0 w 528"/>
                <a:gd name="T3" fmla="*/ 0 h 48"/>
                <a:gd name="T4" fmla="*/ 0 w 528"/>
                <a:gd name="T5" fmla="*/ 0 h 48"/>
                <a:gd name="T6" fmla="*/ 0 w 528"/>
                <a:gd name="T7" fmla="*/ 0 h 48"/>
                <a:gd name="T8" fmla="*/ 0 w 528"/>
                <a:gd name="T9" fmla="*/ 0 h 48"/>
                <a:gd name="T10" fmla="*/ 0 w 528"/>
                <a:gd name="T11" fmla="*/ 0 h 48"/>
                <a:gd name="T12" fmla="*/ 0 w 528"/>
                <a:gd name="T13" fmla="*/ 0 h 48"/>
                <a:gd name="T14" fmla="*/ 0 w 528"/>
                <a:gd name="T15" fmla="*/ 0 h 48"/>
                <a:gd name="T16" fmla="*/ 0 w 528"/>
                <a:gd name="T17" fmla="*/ 0 h 48"/>
                <a:gd name="T18" fmla="*/ 0 w 528"/>
                <a:gd name="T19" fmla="*/ 0 h 48"/>
                <a:gd name="T20" fmla="*/ 0 w 528"/>
                <a:gd name="T21" fmla="*/ 0 h 48"/>
                <a:gd name="T22" fmla="*/ 0 w 528"/>
                <a:gd name="T23" fmla="*/ 0 h 48"/>
                <a:gd name="T24" fmla="*/ 0 w 528"/>
                <a:gd name="T25" fmla="*/ 0 h 48"/>
                <a:gd name="T26" fmla="*/ 0 w 528"/>
                <a:gd name="T27" fmla="*/ 0 h 48"/>
                <a:gd name="T28" fmla="*/ 0 w 528"/>
                <a:gd name="T29" fmla="*/ 0 h 48"/>
                <a:gd name="T30" fmla="*/ 0 w 528"/>
                <a:gd name="T31" fmla="*/ 0 h 48"/>
                <a:gd name="T32" fmla="*/ 0 w 528"/>
                <a:gd name="T33" fmla="*/ 0 h 48"/>
                <a:gd name="T34" fmla="*/ 0 w 528"/>
                <a:gd name="T35" fmla="*/ 0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8"/>
                <a:gd name="T55" fmla="*/ 0 h 48"/>
                <a:gd name="T56" fmla="*/ 528 w 528"/>
                <a:gd name="T57" fmla="*/ 48 h 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8" h="48">
                  <a:moveTo>
                    <a:pt x="24" y="0"/>
                  </a:moveTo>
                  <a:lnTo>
                    <a:pt x="110" y="0"/>
                  </a:lnTo>
                  <a:lnTo>
                    <a:pt x="168" y="0"/>
                  </a:lnTo>
                  <a:cubicBezTo>
                    <a:pt x="182" y="0"/>
                    <a:pt x="192" y="11"/>
                    <a:pt x="192" y="24"/>
                  </a:cubicBezTo>
                  <a:cubicBezTo>
                    <a:pt x="192" y="38"/>
                    <a:pt x="182" y="48"/>
                    <a:pt x="168" y="48"/>
                  </a:cubicBezTo>
                  <a:lnTo>
                    <a:pt x="110" y="48"/>
                  </a:lnTo>
                  <a:lnTo>
                    <a:pt x="24" y="48"/>
                  </a:lnTo>
                  <a:cubicBezTo>
                    <a:pt x="11" y="48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lose/>
                  <a:moveTo>
                    <a:pt x="360" y="0"/>
                  </a:moveTo>
                  <a:lnTo>
                    <a:pt x="485" y="0"/>
                  </a:ln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cubicBezTo>
                    <a:pt x="528" y="38"/>
                    <a:pt x="518" y="48"/>
                    <a:pt x="504" y="48"/>
                  </a:cubicBezTo>
                  <a:lnTo>
                    <a:pt x="485" y="48"/>
                  </a:lnTo>
                  <a:lnTo>
                    <a:pt x="360" y="48"/>
                  </a:lnTo>
                  <a:cubicBezTo>
                    <a:pt x="347" y="48"/>
                    <a:pt x="336" y="38"/>
                    <a:pt x="336" y="24"/>
                  </a:cubicBezTo>
                  <a:cubicBezTo>
                    <a:pt x="336" y="11"/>
                    <a:pt x="347" y="0"/>
                    <a:pt x="360" y="0"/>
                  </a:cubicBezTo>
                  <a:close/>
                </a:path>
              </a:pathLst>
            </a:custGeom>
            <a:solidFill>
              <a:srgbClr val="7D60A0"/>
            </a:solidFill>
            <a:ln w="4">
              <a:solidFill>
                <a:srgbClr val="7D60A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7" name="Rectangle 63">
              <a:extLst>
                <a:ext uri="{FF2B5EF4-FFF2-40B4-BE49-F238E27FC236}">
                  <a16:creationId xmlns:a16="http://schemas.microsoft.com/office/drawing/2014/main" id="{EDECAD56-D013-2948-A027-DD255AC4A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3094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1</a:t>
              </a:r>
            </a:p>
          </p:txBody>
        </p:sp>
        <p:sp>
          <p:nvSpPr>
            <p:cNvPr id="34908" name="Rectangle 64">
              <a:extLst>
                <a:ext uri="{FF2B5EF4-FFF2-40B4-BE49-F238E27FC236}">
                  <a16:creationId xmlns:a16="http://schemas.microsoft.com/office/drawing/2014/main" id="{82026D64-20CE-C44A-AA51-6C9CA3B7E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2810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2</a:t>
              </a:r>
            </a:p>
          </p:txBody>
        </p:sp>
        <p:sp>
          <p:nvSpPr>
            <p:cNvPr id="34909" name="Rectangle 65">
              <a:extLst>
                <a:ext uri="{FF2B5EF4-FFF2-40B4-BE49-F238E27FC236}">
                  <a16:creationId xmlns:a16="http://schemas.microsoft.com/office/drawing/2014/main" id="{693D4D03-7CB6-F543-A5A6-81C564703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2525"/>
              <a:ext cx="1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r>
                <a:rPr lang="en-US" altLang="en-US" baseline="3000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lang="en-US" altLang="en-US" baseline="30000"/>
            </a:p>
          </p:txBody>
        </p:sp>
        <p:sp>
          <p:nvSpPr>
            <p:cNvPr id="34910" name="Rectangle 66">
              <a:extLst>
                <a:ext uri="{FF2B5EF4-FFF2-40B4-BE49-F238E27FC236}">
                  <a16:creationId xmlns:a16="http://schemas.microsoft.com/office/drawing/2014/main" id="{AFEEAC60-3352-8444-BC95-99E3FEC13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2240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4</a:t>
              </a:r>
            </a:p>
          </p:txBody>
        </p:sp>
        <p:sp>
          <p:nvSpPr>
            <p:cNvPr id="34911" name="Rectangle 67">
              <a:extLst>
                <a:ext uri="{FF2B5EF4-FFF2-40B4-BE49-F238E27FC236}">
                  <a16:creationId xmlns:a16="http://schemas.microsoft.com/office/drawing/2014/main" id="{4BDDC64D-F277-994A-AFE8-5FFB3D55D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1956"/>
              <a:ext cx="1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r>
                <a:rPr lang="en-US" altLang="en-US" baseline="3000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lang="en-US" altLang="en-US" baseline="30000"/>
            </a:p>
          </p:txBody>
        </p:sp>
        <p:sp>
          <p:nvSpPr>
            <p:cNvPr id="34912" name="Rectangle 68">
              <a:extLst>
                <a:ext uri="{FF2B5EF4-FFF2-40B4-BE49-F238E27FC236}">
                  <a16:creationId xmlns:a16="http://schemas.microsoft.com/office/drawing/2014/main" id="{939DFF85-BA4E-D84E-A8B7-F54745C98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1671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6</a:t>
              </a:r>
            </a:p>
          </p:txBody>
        </p:sp>
        <p:sp>
          <p:nvSpPr>
            <p:cNvPr id="34913" name="Rectangle 69">
              <a:extLst>
                <a:ext uri="{FF2B5EF4-FFF2-40B4-BE49-F238E27FC236}">
                  <a16:creationId xmlns:a16="http://schemas.microsoft.com/office/drawing/2014/main" id="{B3CAA107-F61C-DA4E-A7D2-779F514E4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1386"/>
              <a:ext cx="1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r>
                <a:rPr lang="en-US" altLang="en-US" baseline="3000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lang="en-US" altLang="en-US" baseline="30000"/>
            </a:p>
          </p:txBody>
        </p:sp>
        <p:sp>
          <p:nvSpPr>
            <p:cNvPr id="34914" name="Rectangle 70">
              <a:extLst>
                <a:ext uri="{FF2B5EF4-FFF2-40B4-BE49-F238E27FC236}">
                  <a16:creationId xmlns:a16="http://schemas.microsoft.com/office/drawing/2014/main" id="{0741F276-099E-4648-93A6-463683B6D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1102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8</a:t>
              </a:r>
            </a:p>
          </p:txBody>
        </p:sp>
        <p:sp>
          <p:nvSpPr>
            <p:cNvPr id="34915" name="Rectangle 71">
              <a:extLst>
                <a:ext uri="{FF2B5EF4-FFF2-40B4-BE49-F238E27FC236}">
                  <a16:creationId xmlns:a16="http://schemas.microsoft.com/office/drawing/2014/main" id="{BE02CC1B-0F9A-DC4E-B836-466B1192A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" y="817"/>
              <a:ext cx="1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r>
                <a:rPr lang="en-US" altLang="en-US" baseline="30000">
                  <a:solidFill>
                    <a:srgbClr val="000000"/>
                  </a:solidFill>
                  <a:latin typeface="Calibri" panose="020F0502020204030204" pitchFamily="34" charset="0"/>
                </a:rPr>
                <a:t>9</a:t>
              </a:r>
              <a:endParaRPr lang="en-US" altLang="en-US" baseline="30000"/>
            </a:p>
          </p:txBody>
        </p:sp>
        <p:sp>
          <p:nvSpPr>
            <p:cNvPr id="34916" name="Rectangle 72">
              <a:extLst>
                <a:ext uri="{FF2B5EF4-FFF2-40B4-BE49-F238E27FC236}">
                  <a16:creationId xmlns:a16="http://schemas.microsoft.com/office/drawing/2014/main" id="{7687448E-FB5A-994F-97D9-38F7E993D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217"/>
              <a:ext cx="1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r>
                <a:rPr lang="en-US" altLang="en-US" baseline="300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4917" name="Rectangle 73">
              <a:extLst>
                <a:ext uri="{FF2B5EF4-FFF2-40B4-BE49-F238E27FC236}">
                  <a16:creationId xmlns:a16="http://schemas.microsoft.com/office/drawing/2014/main" id="{1C528EC7-7D85-734C-AC89-114C947C2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" y="3217"/>
              <a:ext cx="1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r>
                <a:rPr lang="en-US" altLang="en-US" baseline="3000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lang="en-US" altLang="en-US" baseline="30000"/>
            </a:p>
          </p:txBody>
        </p:sp>
        <p:sp>
          <p:nvSpPr>
            <p:cNvPr id="34918" name="Rectangle 74">
              <a:extLst>
                <a:ext uri="{FF2B5EF4-FFF2-40B4-BE49-F238E27FC236}">
                  <a16:creationId xmlns:a16="http://schemas.microsoft.com/office/drawing/2014/main" id="{1AA256DC-5B48-CA4C-B435-AC83D074D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8" y="3217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3</a:t>
              </a:r>
            </a:p>
          </p:txBody>
        </p:sp>
        <p:sp>
          <p:nvSpPr>
            <p:cNvPr id="34919" name="Rectangle 75">
              <a:extLst>
                <a:ext uri="{FF2B5EF4-FFF2-40B4-BE49-F238E27FC236}">
                  <a16:creationId xmlns:a16="http://schemas.microsoft.com/office/drawing/2014/main" id="{9EBD85B7-6B07-154D-8F3F-EEEC643EA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3" y="3217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4</a:t>
              </a:r>
            </a:p>
          </p:txBody>
        </p:sp>
        <p:sp>
          <p:nvSpPr>
            <p:cNvPr id="34920" name="Rectangle 76">
              <a:extLst>
                <a:ext uri="{FF2B5EF4-FFF2-40B4-BE49-F238E27FC236}">
                  <a16:creationId xmlns:a16="http://schemas.microsoft.com/office/drawing/2014/main" id="{325152E1-994B-B04C-AD30-ABCFD09FC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" y="3217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5</a:t>
              </a:r>
            </a:p>
          </p:txBody>
        </p:sp>
        <p:sp>
          <p:nvSpPr>
            <p:cNvPr id="34921" name="Rectangle 77">
              <a:extLst>
                <a:ext uri="{FF2B5EF4-FFF2-40B4-BE49-F238E27FC236}">
                  <a16:creationId xmlns:a16="http://schemas.microsoft.com/office/drawing/2014/main" id="{8D1A16E4-FD4A-BE4C-9745-CB2390CB1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3" y="3217"/>
              <a:ext cx="1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</a:t>
              </a:r>
              <a:r>
                <a:rPr lang="en-US" altLang="en-US" baseline="30000"/>
                <a:t>6</a:t>
              </a:r>
            </a:p>
          </p:txBody>
        </p:sp>
        <p:sp>
          <p:nvSpPr>
            <p:cNvPr id="34922" name="Rectangle 78">
              <a:extLst>
                <a:ext uri="{FF2B5EF4-FFF2-40B4-BE49-F238E27FC236}">
                  <a16:creationId xmlns:a16="http://schemas.microsoft.com/office/drawing/2014/main" id="{B63BD3FD-C13C-224B-8BE4-F6AE0332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8" y="3217"/>
              <a:ext cx="1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r>
                <a:rPr lang="en-US" altLang="en-US" baseline="3000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lang="en-US" altLang="en-US" sz="1800"/>
            </a:p>
          </p:txBody>
        </p:sp>
        <p:sp>
          <p:nvSpPr>
            <p:cNvPr id="34923" name="Rectangle 79">
              <a:extLst>
                <a:ext uri="{FF2B5EF4-FFF2-40B4-BE49-F238E27FC236}">
                  <a16:creationId xmlns:a16="http://schemas.microsoft.com/office/drawing/2014/main" id="{CA2F6CE5-2E9C-E346-97A3-2EEE119D6F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1151" y="2490"/>
              <a:ext cx="2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0000"/>
                  </a:solidFill>
                  <a:latin typeface="Calibri" panose="020F0502020204030204" pitchFamily="34" charset="0"/>
                </a:rPr>
                <a:t>Radiotoxicity of Spent Fuel</a:t>
              </a:r>
              <a:endParaRPr lang="en-US" altLang="en-US" sz="1800"/>
            </a:p>
          </p:txBody>
        </p:sp>
        <p:sp>
          <p:nvSpPr>
            <p:cNvPr id="34924" name="Rectangle 80">
              <a:extLst>
                <a:ext uri="{FF2B5EF4-FFF2-40B4-BE49-F238E27FC236}">
                  <a16:creationId xmlns:a16="http://schemas.microsoft.com/office/drawing/2014/main" id="{40C133CD-DC99-E14C-9A9C-FA08B92F8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4" y="3351"/>
              <a:ext cx="10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000000"/>
                  </a:solidFill>
                  <a:latin typeface="Calibri" panose="020F0502020204030204" pitchFamily="34" charset="0"/>
                </a:rPr>
                <a:t>Decay Time (Years)</a:t>
              </a:r>
              <a:endParaRPr lang="en-US" altLang="en-US" sz="1600"/>
            </a:p>
          </p:txBody>
        </p:sp>
        <p:sp>
          <p:nvSpPr>
            <p:cNvPr id="34925" name="Rectangle 81">
              <a:extLst>
                <a:ext uri="{FF2B5EF4-FFF2-40B4-BE49-F238E27FC236}">
                  <a16:creationId xmlns:a16="http://schemas.microsoft.com/office/drawing/2014/main" id="{A6AE0110-BB68-1049-A8E5-56742E0C9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915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Calibri" panose="020F0502020204030204" pitchFamily="34" charset="0"/>
                </a:rPr>
                <a:t>  </a:t>
              </a:r>
              <a:endParaRPr lang="en-US" altLang="en-US" sz="1600" b="1" baseline="30000">
                <a:solidFill>
                  <a:srgbClr val="0070C0"/>
                </a:solidFill>
              </a:endParaRPr>
            </a:p>
          </p:txBody>
        </p:sp>
        <p:sp>
          <p:nvSpPr>
            <p:cNvPr id="34926" name="Rectangle 82">
              <a:extLst>
                <a:ext uri="{FF2B5EF4-FFF2-40B4-BE49-F238E27FC236}">
                  <a16:creationId xmlns:a16="http://schemas.microsoft.com/office/drawing/2014/main" id="{0996F4CE-1F01-3D47-BE2F-1E7C58B01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3" y="915"/>
              <a:ext cx="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Calibri" panose="020F0502020204030204" pitchFamily="34" charset="0"/>
                </a:rPr>
                <a:t>-</a:t>
              </a:r>
              <a:endParaRPr lang="en-US" altLang="en-US" sz="1800"/>
            </a:p>
          </p:txBody>
        </p:sp>
        <p:sp>
          <p:nvSpPr>
            <p:cNvPr id="34927" name="Rectangle 83">
              <a:extLst>
                <a:ext uri="{FF2B5EF4-FFF2-40B4-BE49-F238E27FC236}">
                  <a16:creationId xmlns:a16="http://schemas.microsoft.com/office/drawing/2014/main" id="{3D107053-4FA6-D647-A2C6-47D82E53D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962"/>
              <a:ext cx="10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0070C0"/>
                  </a:solidFill>
                  <a:latin typeface="Calibri" panose="020F0502020204030204" pitchFamily="34" charset="0"/>
                </a:rPr>
                <a:t>U</a:t>
              </a:r>
              <a:r>
                <a:rPr lang="en-US" altLang="en-US" sz="1600" b="1" baseline="30000">
                  <a:solidFill>
                    <a:srgbClr val="0070C0"/>
                  </a:solidFill>
                  <a:latin typeface="Calibri" panose="020F0502020204030204" pitchFamily="34" charset="0"/>
                </a:rPr>
                <a:t>235 </a:t>
              </a:r>
              <a:r>
                <a:rPr lang="en-US" altLang="en-US" sz="1600" b="1">
                  <a:solidFill>
                    <a:srgbClr val="0070C0"/>
                  </a:solidFill>
                  <a:latin typeface="Calibri" panose="020F0502020204030204" pitchFamily="34" charset="0"/>
                </a:rPr>
                <a:t>- Pu Fuel Cycle</a:t>
              </a:r>
              <a:endParaRPr lang="en-US" altLang="en-US" sz="1600" b="1">
                <a:solidFill>
                  <a:srgbClr val="0070C0"/>
                </a:solidFill>
              </a:endParaRPr>
            </a:p>
          </p:txBody>
        </p:sp>
        <p:sp>
          <p:nvSpPr>
            <p:cNvPr id="34928" name="Rectangle 84">
              <a:extLst>
                <a:ext uri="{FF2B5EF4-FFF2-40B4-BE49-F238E27FC236}">
                  <a16:creationId xmlns:a16="http://schemas.microsoft.com/office/drawing/2014/main" id="{1FCE1FCF-B703-034D-86FB-98A1C056A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682"/>
              <a:ext cx="13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C00000"/>
                  </a:solidFill>
                  <a:latin typeface="Calibri" panose="020F0502020204030204" pitchFamily="34" charset="0"/>
                </a:rPr>
                <a:t> </a:t>
              </a:r>
              <a:r>
                <a:rPr lang="en-US" altLang="en-US" sz="1600" b="1">
                  <a:solidFill>
                    <a:srgbClr val="C00000"/>
                  </a:solidFill>
                  <a:latin typeface="Calibri" panose="020F0502020204030204" pitchFamily="34" charset="0"/>
                </a:rPr>
                <a:t>After Separation of TRU</a:t>
              </a:r>
              <a:endParaRPr lang="en-US" altLang="en-US" sz="1600" b="1">
                <a:solidFill>
                  <a:srgbClr val="C00000"/>
                </a:solidFill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0048131-3B1F-B042-ACEA-2B34DF203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0" y="2675"/>
              <a:ext cx="4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>
                <a:defRPr/>
              </a:pPr>
              <a:r>
                <a:rPr lang="en-US" sz="1000" dirty="0">
                  <a:solidFill>
                    <a:schemeClr val="accent3">
                      <a:lumMod val="50000"/>
                    </a:schemeClr>
                  </a:solidFill>
                  <a:latin typeface="Calibri" pitchFamily="34" charset="0"/>
                  <a:cs typeface="Arial" pitchFamily="34" charset="0"/>
                </a:rPr>
                <a:t> </a:t>
              </a:r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  <a:latin typeface="Calibri" pitchFamily="34" charset="0"/>
                  <a:cs typeface="Arial" pitchFamily="34" charset="0"/>
                </a:rPr>
                <a:t> </a:t>
              </a:r>
              <a:endParaRPr lang="en-US" sz="1600" b="1" baseline="300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930" name="Rectangle 86">
              <a:extLst>
                <a:ext uri="{FF2B5EF4-FFF2-40B4-BE49-F238E27FC236}">
                  <a16:creationId xmlns:a16="http://schemas.microsoft.com/office/drawing/2014/main" id="{EC1E5892-06E7-C749-B404-9618680EF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738"/>
              <a:ext cx="101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009900"/>
                  </a:solidFill>
                  <a:latin typeface="Calibri" panose="020F0502020204030204" pitchFamily="34" charset="0"/>
                </a:rPr>
                <a:t>U</a:t>
              </a:r>
              <a:r>
                <a:rPr lang="en-US" altLang="en-US" sz="1600" b="1" baseline="30000">
                  <a:solidFill>
                    <a:srgbClr val="009900"/>
                  </a:solidFill>
                  <a:latin typeface="Calibri" panose="020F0502020204030204" pitchFamily="34" charset="0"/>
                </a:rPr>
                <a:t>233  </a:t>
              </a:r>
              <a:r>
                <a:rPr lang="en-US" altLang="en-US" sz="1600" b="1">
                  <a:solidFill>
                    <a:srgbClr val="009900"/>
                  </a:solidFill>
                  <a:latin typeface="Calibri" panose="020F0502020204030204" pitchFamily="34" charset="0"/>
                </a:rPr>
                <a:t>- Th Fuel Cycle</a:t>
              </a:r>
              <a:endParaRPr lang="en-US" altLang="en-US" sz="1600" b="1">
                <a:solidFill>
                  <a:srgbClr val="009900"/>
                </a:solidFill>
              </a:endParaRPr>
            </a:p>
          </p:txBody>
        </p:sp>
        <p:sp>
          <p:nvSpPr>
            <p:cNvPr id="34931" name="Rectangle 87">
              <a:extLst>
                <a:ext uri="{FF2B5EF4-FFF2-40B4-BE49-F238E27FC236}">
                  <a16:creationId xmlns:a16="http://schemas.microsoft.com/office/drawing/2014/main" id="{DFEEF23D-A2BD-9C4C-ADF5-EDC467FE0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05"/>
              <a:ext cx="74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002060"/>
                  </a:solidFill>
                  <a:latin typeface="Calibri" panose="020F0502020204030204" pitchFamily="34" charset="0"/>
                </a:rPr>
                <a:t>Natural U Ore</a:t>
              </a:r>
              <a:endParaRPr lang="en-US" altLang="en-US" sz="1600" b="1">
                <a:solidFill>
                  <a:srgbClr val="002060"/>
                </a:solidFill>
              </a:endParaRPr>
            </a:p>
          </p:txBody>
        </p:sp>
        <p:sp>
          <p:nvSpPr>
            <p:cNvPr id="34932" name="Freeform 88">
              <a:extLst>
                <a:ext uri="{FF2B5EF4-FFF2-40B4-BE49-F238E27FC236}">
                  <a16:creationId xmlns:a16="http://schemas.microsoft.com/office/drawing/2014/main" id="{2DDA13A8-F1A7-BF46-8E72-035E303A80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0" y="805"/>
              <a:ext cx="3740" cy="2710"/>
            </a:xfrm>
            <a:custGeom>
              <a:avLst/>
              <a:gdLst>
                <a:gd name="T0" fmla="*/ 0 w 14576"/>
                <a:gd name="T1" fmla="*/ 0 h 10560"/>
                <a:gd name="T2" fmla="*/ 0 w 14576"/>
                <a:gd name="T3" fmla="*/ 0 h 10560"/>
                <a:gd name="T4" fmla="*/ 0 w 14576"/>
                <a:gd name="T5" fmla="*/ 0 h 10560"/>
                <a:gd name="T6" fmla="*/ 0 w 14576"/>
                <a:gd name="T7" fmla="*/ 0 h 10560"/>
                <a:gd name="T8" fmla="*/ 0 w 14576"/>
                <a:gd name="T9" fmla="*/ 0 h 10560"/>
                <a:gd name="T10" fmla="*/ 0 w 14576"/>
                <a:gd name="T11" fmla="*/ 0 h 10560"/>
                <a:gd name="T12" fmla="*/ 0 w 14576"/>
                <a:gd name="T13" fmla="*/ 0 h 10560"/>
                <a:gd name="T14" fmla="*/ 0 w 14576"/>
                <a:gd name="T15" fmla="*/ 0 h 10560"/>
                <a:gd name="T16" fmla="*/ 0 w 14576"/>
                <a:gd name="T17" fmla="*/ 0 h 10560"/>
                <a:gd name="T18" fmla="*/ 0 w 14576"/>
                <a:gd name="T19" fmla="*/ 0 h 10560"/>
                <a:gd name="T20" fmla="*/ 0 w 14576"/>
                <a:gd name="T21" fmla="*/ 0 h 10560"/>
                <a:gd name="T22" fmla="*/ 0 w 14576"/>
                <a:gd name="T23" fmla="*/ 0 h 10560"/>
                <a:gd name="T24" fmla="*/ 0 w 14576"/>
                <a:gd name="T25" fmla="*/ 0 h 10560"/>
                <a:gd name="T26" fmla="*/ 0 w 14576"/>
                <a:gd name="T27" fmla="*/ 0 h 10560"/>
                <a:gd name="T28" fmla="*/ 0 w 14576"/>
                <a:gd name="T29" fmla="*/ 0 h 10560"/>
                <a:gd name="T30" fmla="*/ 0 w 14576"/>
                <a:gd name="T31" fmla="*/ 0 h 10560"/>
                <a:gd name="T32" fmla="*/ 0 w 14576"/>
                <a:gd name="T33" fmla="*/ 0 h 10560"/>
                <a:gd name="T34" fmla="*/ 0 w 14576"/>
                <a:gd name="T35" fmla="*/ 0 h 105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576"/>
                <a:gd name="T55" fmla="*/ 0 h 10560"/>
                <a:gd name="T56" fmla="*/ 14576 w 14576"/>
                <a:gd name="T57" fmla="*/ 10560 h 105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576" h="1056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4568" y="0"/>
                  </a:lnTo>
                  <a:cubicBezTo>
                    <a:pt x="14573" y="0"/>
                    <a:pt x="14576" y="4"/>
                    <a:pt x="14576" y="8"/>
                  </a:cubicBezTo>
                  <a:lnTo>
                    <a:pt x="14576" y="10552"/>
                  </a:lnTo>
                  <a:cubicBezTo>
                    <a:pt x="14576" y="10557"/>
                    <a:pt x="14573" y="10560"/>
                    <a:pt x="14568" y="10560"/>
                  </a:cubicBezTo>
                  <a:lnTo>
                    <a:pt x="8" y="10560"/>
                  </a:lnTo>
                  <a:cubicBezTo>
                    <a:pt x="4" y="10560"/>
                    <a:pt x="0" y="10557"/>
                    <a:pt x="0" y="10552"/>
                  </a:cubicBezTo>
                  <a:lnTo>
                    <a:pt x="0" y="8"/>
                  </a:lnTo>
                  <a:close/>
                  <a:moveTo>
                    <a:pt x="16" y="10552"/>
                  </a:moveTo>
                  <a:lnTo>
                    <a:pt x="8" y="10544"/>
                  </a:lnTo>
                  <a:lnTo>
                    <a:pt x="14568" y="10544"/>
                  </a:lnTo>
                  <a:lnTo>
                    <a:pt x="14560" y="10552"/>
                  </a:lnTo>
                  <a:lnTo>
                    <a:pt x="14560" y="8"/>
                  </a:lnTo>
                  <a:lnTo>
                    <a:pt x="1456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0552"/>
                  </a:lnTo>
                  <a:close/>
                </a:path>
              </a:pathLst>
            </a:custGeom>
            <a:solidFill>
              <a:srgbClr val="868686"/>
            </a:solidFill>
            <a:ln w="0">
              <a:solidFill>
                <a:srgbClr val="86868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33" name="Rectangle 89">
              <a:extLst>
                <a:ext uri="{FF2B5EF4-FFF2-40B4-BE49-F238E27FC236}">
                  <a16:creationId xmlns:a16="http://schemas.microsoft.com/office/drawing/2014/main" id="{49930381-45AB-3347-AE23-8B481B2E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4" y="167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934" name="Rectangle 90">
              <a:extLst>
                <a:ext uri="{FF2B5EF4-FFF2-40B4-BE49-F238E27FC236}">
                  <a16:creationId xmlns:a16="http://schemas.microsoft.com/office/drawing/2014/main" id="{B8119CE6-7585-C747-A8E9-FC7CE63EA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167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F742DED0-0D19-1948-BB8F-986723D4DFFB}"/>
              </a:ext>
            </a:extLst>
          </p:cNvPr>
          <p:cNvSpPr txBox="1"/>
          <p:nvPr/>
        </p:nvSpPr>
        <p:spPr>
          <a:xfrm>
            <a:off x="5987613" y="3981178"/>
            <a:ext cx="2624099" cy="23082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By virtue of being</a:t>
            </a:r>
          </a:p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 lower in the periodic</a:t>
            </a:r>
          </a:p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 table than uranium, </a:t>
            </a:r>
          </a:p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the long-lived minor</a:t>
            </a:r>
          </a:p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 actinides in spent</a:t>
            </a:r>
          </a:p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 fuel are in much lower</a:t>
            </a:r>
          </a:p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 quantity with the</a:t>
            </a:r>
          </a:p>
          <a:p>
            <a:pPr algn="just">
              <a:defRPr/>
            </a:pPr>
            <a:r>
              <a:rPr lang="en-US" sz="1800" dirty="0">
                <a:solidFill>
                  <a:srgbClr val="006600"/>
                </a:solidFill>
                <a:latin typeface="Comic Sans MS" pitchFamily="66" charset="0"/>
                <a:ea typeface="+mn-ea"/>
                <a:cs typeface="Arial" charset="0"/>
              </a:rPr>
              <a:t> thorium cycle.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3945F1B-9D70-654A-B45D-E3129874E271}"/>
              </a:ext>
            </a:extLst>
          </p:cNvPr>
          <p:cNvSpPr txBox="1"/>
          <p:nvPr/>
        </p:nvSpPr>
        <p:spPr>
          <a:xfrm>
            <a:off x="0" y="0"/>
            <a:ext cx="9144000" cy="4000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Thorium Fuel Cycle 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R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educes 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uclear 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W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aste 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urden</a:t>
            </a:r>
            <a:endParaRPr lang="en-IN" sz="2000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E0C1A99-C198-9C41-8B1C-FF1AB2EC7234}"/>
              </a:ext>
            </a:extLst>
          </p:cNvPr>
          <p:cNvSpPr txBox="1"/>
          <p:nvPr/>
        </p:nvSpPr>
        <p:spPr>
          <a:xfrm>
            <a:off x="47034" y="5011736"/>
            <a:ext cx="6045792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Radio-toxicity of spent fuel against time for U</a:t>
            </a:r>
            <a:r>
              <a:rPr lang="en-US" sz="1800" baseline="30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235</a:t>
            </a: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 - Pu, U</a:t>
            </a:r>
            <a:r>
              <a:rPr lang="en-US" sz="1800" baseline="30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235</a:t>
            </a: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-Pu (minor actinides removed) and  Th-U</a:t>
            </a:r>
            <a:r>
              <a:rPr lang="en-US" sz="1800" baseline="300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233</a:t>
            </a: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 fuel cycles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6A3DA57A-2D99-084E-85A4-5CAF98D814A7}"/>
              </a:ext>
            </a:extLst>
          </p:cNvPr>
          <p:cNvCxnSpPr/>
          <p:nvPr/>
        </p:nvCxnSpPr>
        <p:spPr>
          <a:xfrm rot="5400000" flipH="1" flipV="1">
            <a:off x="1108870" y="3360155"/>
            <a:ext cx="1981200" cy="3175"/>
          </a:xfrm>
          <a:prstGeom prst="straightConnector1">
            <a:avLst/>
          </a:prstGeom>
          <a:ln w="381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63CABA8-CB0B-7844-BB5D-D632E41EDEE4}"/>
              </a:ext>
            </a:extLst>
          </p:cNvPr>
          <p:cNvCxnSpPr/>
          <p:nvPr/>
        </p:nvCxnSpPr>
        <p:spPr>
          <a:xfrm rot="5400000" flipH="1" flipV="1">
            <a:off x="4143514" y="2902955"/>
            <a:ext cx="2897188" cy="158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Group 3">
            <a:extLst>
              <a:ext uri="{FF2B5EF4-FFF2-40B4-BE49-F238E27FC236}">
                <a16:creationId xmlns:a16="http://schemas.microsoft.com/office/drawing/2014/main" id="{B4B19081-7D50-2D4C-B548-441D11B6E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408572"/>
              </p:ext>
            </p:extLst>
          </p:nvPr>
        </p:nvGraphicFramePr>
        <p:xfrm>
          <a:off x="6096000" y="1989795"/>
          <a:ext cx="2327276" cy="1555751"/>
        </p:xfrm>
        <a:graphic>
          <a:graphicData uri="http://schemas.openxmlformats.org/drawingml/2006/table">
            <a:tbl>
              <a:tblPr/>
              <a:tblGrid>
                <a:gridCol w="78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Minor actinide (g/T)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235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238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U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233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+Th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232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Np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900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Am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470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0.0018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Cm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220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0.00064</a:t>
                      </a:r>
                    </a:p>
                  </a:txBody>
                  <a:tcPr marL="91416" marR="91416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9" name="TextBox 98">
            <a:extLst>
              <a:ext uri="{FF2B5EF4-FFF2-40B4-BE49-F238E27FC236}">
                <a16:creationId xmlns:a16="http://schemas.microsoft.com/office/drawing/2014/main" id="{051D56BC-2F7D-884F-BBA8-62999862E721}"/>
              </a:ext>
            </a:extLst>
          </p:cNvPr>
          <p:cNvSpPr txBox="1"/>
          <p:nvPr/>
        </p:nvSpPr>
        <p:spPr>
          <a:xfrm>
            <a:off x="6089788" y="666356"/>
            <a:ext cx="232889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IN" sz="1600" dirty="0">
                <a:solidFill>
                  <a:srgbClr val="002060"/>
                </a:solidFill>
                <a:latin typeface="Comic Sans MS" pitchFamily="66" charset="0"/>
                <a:ea typeface="+mn-ea"/>
                <a:cs typeface="Arial" charset="0"/>
              </a:rPr>
              <a:t>Production of minor actinides in U and  </a:t>
            </a:r>
            <a:r>
              <a:rPr lang="en-IN" sz="1600" dirty="0" err="1">
                <a:solidFill>
                  <a:srgbClr val="002060"/>
                </a:solidFill>
                <a:latin typeface="Comic Sans MS" pitchFamily="66" charset="0"/>
                <a:ea typeface="+mn-ea"/>
                <a:cs typeface="Arial" charset="0"/>
              </a:rPr>
              <a:t>Th</a:t>
            </a:r>
            <a:r>
              <a:rPr lang="en-IN" sz="1600" dirty="0">
                <a:solidFill>
                  <a:srgbClr val="002060"/>
                </a:solidFill>
                <a:latin typeface="Comic Sans MS" pitchFamily="66" charset="0"/>
                <a:ea typeface="+mn-ea"/>
                <a:cs typeface="Arial" charset="0"/>
              </a:rPr>
              <a:t> fuel cycle in g/t of heavy metals at 60 GWD/t</a:t>
            </a:r>
            <a:endParaRPr lang="en-US" sz="1600" dirty="0">
              <a:solidFill>
                <a:srgbClr val="002060"/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E2F38A92-3E93-5A4C-A892-CE6233204573}"/>
              </a:ext>
            </a:extLst>
          </p:cNvPr>
          <p:cNvCxnSpPr>
            <a:endCxn id="34927" idx="2"/>
          </p:cNvCxnSpPr>
          <p:nvPr/>
        </p:nvCxnSpPr>
        <p:spPr>
          <a:xfrm rot="5400000" flipH="1" flipV="1">
            <a:off x="3468508" y="1192869"/>
            <a:ext cx="228600" cy="66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398B708-493C-CE4F-9771-C7CCB214A381}"/>
              </a:ext>
            </a:extLst>
          </p:cNvPr>
          <p:cNvCxnSpPr/>
          <p:nvPr/>
        </p:nvCxnSpPr>
        <p:spPr>
          <a:xfrm rot="5400000" flipH="1" flipV="1">
            <a:off x="3733800" y="44196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0385A1D-536E-EB41-B416-CC389533FF71}"/>
              </a:ext>
            </a:extLst>
          </p:cNvPr>
          <p:cNvCxnSpPr/>
          <p:nvPr/>
        </p:nvCxnSpPr>
        <p:spPr>
          <a:xfrm>
            <a:off x="2362200" y="25908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F3B0DE90-143A-2142-8A36-A003E2C3B223}"/>
              </a:ext>
            </a:extLst>
          </p:cNvPr>
          <p:cNvSpPr txBox="1"/>
          <p:nvPr/>
        </p:nvSpPr>
        <p:spPr>
          <a:xfrm>
            <a:off x="301713" y="5951768"/>
            <a:ext cx="4863832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1200" dirty="0" err="1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>Amit</a:t>
            </a:r>
            <a:r>
              <a:rPr lang="en-IN" sz="1200" dirty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IN" sz="1200" dirty="0" err="1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>Rajora</a:t>
            </a:r>
            <a:r>
              <a:rPr lang="en-IN" sz="1200" dirty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>, etal.,ThEC-2015, , Mumbai, India, October 12-15, 2015 </a:t>
            </a:r>
          </a:p>
        </p:txBody>
      </p:sp>
    </p:spTree>
    <p:extLst>
      <p:ext uri="{BB962C8B-B14F-4D97-AF65-F5344CB8AC3E}">
        <p14:creationId xmlns:p14="http://schemas.microsoft.com/office/powerpoint/2010/main" val="206536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AC2EDC8-BB14-994E-91FF-87536944C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114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2800" dirty="0">
                <a:solidFill>
                  <a:srgbClr val="C00000"/>
                </a:solidFill>
                <a:latin typeface="Comic Sans MS" pitchFamily="66" charset="0"/>
                <a:ea typeface="+mj-ea"/>
                <a:cs typeface="Times New Roman" pitchFamily="18" charset="0"/>
              </a:rPr>
              <a:t>Some Drawbacks of MSBRs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5AA79AF-A5A1-EF42-A2B3-E3BE2D649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76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n-US" sz="2400">
                <a:solidFill>
                  <a:srgbClr val="C00000"/>
                </a:solidFill>
                <a:latin typeface="Comic Sans MS" pitchFamily="66" charset="0"/>
                <a:ea typeface="ＭＳ Ｐゴシック" pitchFamily="1" charset="-128"/>
                <a:cs typeface="Times New Roman" pitchFamily="18" charset="0"/>
              </a:rPr>
              <a:t>Dimensional changes in graphite hence frequent replacement; Zirconium hydride is considered as moderator in recent designs in place of graphite</a:t>
            </a:r>
          </a:p>
          <a:p>
            <a:pPr algn="just">
              <a:buFontTx/>
              <a:buNone/>
              <a:defRPr/>
            </a:pPr>
            <a:endParaRPr lang="en-US" sz="2400">
              <a:solidFill>
                <a:srgbClr val="C00000"/>
              </a:solidFill>
              <a:latin typeface="Comic Sans MS" pitchFamily="66" charset="0"/>
              <a:ea typeface="ＭＳ Ｐゴシック" pitchFamily="1" charset="-128"/>
              <a:cs typeface="Times New Roman" pitchFamily="18" charset="0"/>
            </a:endParaRPr>
          </a:p>
          <a:p>
            <a:pPr algn="just">
              <a:defRPr/>
            </a:pPr>
            <a:r>
              <a:rPr lang="en-US" sz="2400">
                <a:solidFill>
                  <a:srgbClr val="002060"/>
                </a:solidFill>
                <a:latin typeface="Comic Sans MS" pitchFamily="66" charset="0"/>
                <a:ea typeface="ＭＳ Ｐゴシック" pitchFamily="1" charset="-128"/>
                <a:cs typeface="Times New Roman" pitchFamily="18" charset="0"/>
              </a:rPr>
              <a:t>Safety parameter </a:t>
            </a:r>
            <a:r>
              <a:rPr lang="el-GR" sz="2400">
                <a:solidFill>
                  <a:srgbClr val="002060"/>
                </a:solidFill>
                <a:latin typeface="Comic Sans MS" pitchFamily="66" charset="0"/>
                <a:ea typeface="ＭＳ Ｐゴシック" pitchFamily="1" charset="-128"/>
                <a:cs typeface="Times New Roman" pitchFamily="18" charset="0"/>
              </a:rPr>
              <a:t>β</a:t>
            </a:r>
            <a:r>
              <a:rPr lang="en-US" sz="2400" baseline="30000">
                <a:solidFill>
                  <a:srgbClr val="002060"/>
                </a:solidFill>
                <a:latin typeface="Comic Sans MS" pitchFamily="66" charset="0"/>
                <a:ea typeface="ＭＳ Ｐゴシック" pitchFamily="1" charset="-128"/>
                <a:cs typeface="Times New Roman" pitchFamily="18" charset="0"/>
              </a:rPr>
              <a:t>eff</a:t>
            </a:r>
            <a:r>
              <a:rPr lang="en-US" sz="2400">
                <a:solidFill>
                  <a:srgbClr val="002060"/>
                </a:solidFill>
                <a:latin typeface="Comic Sans MS" pitchFamily="66" charset="0"/>
                <a:ea typeface="ＭＳ Ｐゴシック" pitchFamily="1" charset="-128"/>
                <a:cs typeface="Times New Roman" pitchFamily="18" charset="0"/>
              </a:rPr>
              <a:t> low due to fuel circulation</a:t>
            </a:r>
          </a:p>
          <a:p>
            <a:pPr algn="just">
              <a:buFontTx/>
              <a:buNone/>
              <a:defRPr/>
            </a:pPr>
            <a:endParaRPr lang="en-US" sz="2400">
              <a:solidFill>
                <a:srgbClr val="C00000"/>
              </a:solidFill>
              <a:latin typeface="Comic Sans MS" pitchFamily="66" charset="0"/>
              <a:ea typeface="ＭＳ Ｐゴシック" pitchFamily="1" charset="-128"/>
              <a:cs typeface="Times New Roman" pitchFamily="18" charset="0"/>
            </a:endParaRPr>
          </a:p>
          <a:p>
            <a:pPr algn="just">
              <a:defRPr/>
            </a:pPr>
            <a:r>
              <a:rPr lang="en-US" sz="2400">
                <a:solidFill>
                  <a:srgbClr val="C00000"/>
                </a:solidFill>
                <a:latin typeface="Comic Sans MS" pitchFamily="66" charset="0"/>
                <a:ea typeface="ＭＳ Ｐゴシック" pitchFamily="1" charset="-128"/>
                <a:cs typeface="Times New Roman" pitchFamily="18" charset="0"/>
              </a:rPr>
              <a:t>Better structural materials to hold molten fluorides to prevent radioactivity leaks, Hestalloy-N was developed</a:t>
            </a:r>
          </a:p>
          <a:p>
            <a:pPr algn="just">
              <a:buFontTx/>
              <a:buNone/>
              <a:defRPr/>
            </a:pPr>
            <a:endParaRPr lang="en-US" sz="2400">
              <a:solidFill>
                <a:srgbClr val="C00000"/>
              </a:solidFill>
              <a:latin typeface="Comic Sans MS" pitchFamily="66" charset="0"/>
              <a:ea typeface="ＭＳ Ｐゴシック" pitchFamily="1" charset="-128"/>
              <a:cs typeface="Times New Roman" pitchFamily="18" charset="0"/>
            </a:endParaRPr>
          </a:p>
          <a:p>
            <a:pPr algn="just">
              <a:defRPr/>
            </a:pPr>
            <a:r>
              <a:rPr lang="en-US" sz="2400">
                <a:solidFill>
                  <a:srgbClr val="002060"/>
                </a:solidFill>
                <a:latin typeface="Comic Sans MS" pitchFamily="66" charset="0"/>
                <a:ea typeface="ＭＳ Ｐゴシック" pitchFamily="1" charset="-128"/>
                <a:cs typeface="Times New Roman" pitchFamily="18" charset="0"/>
              </a:rPr>
              <a:t>Radioactivity in primary circuit, needs retention, cooling under all situations</a:t>
            </a:r>
          </a:p>
        </p:txBody>
      </p:sp>
    </p:spTree>
    <p:extLst>
      <p:ext uri="{BB962C8B-B14F-4D97-AF65-F5344CB8AC3E}">
        <p14:creationId xmlns:p14="http://schemas.microsoft.com/office/powerpoint/2010/main" val="1259291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E82A4D-8038-1F42-BDA0-F57199D17518}"/>
              </a:ext>
            </a:extLst>
          </p:cNvPr>
          <p:cNvSpPr/>
          <p:nvPr/>
        </p:nvSpPr>
        <p:spPr bwMode="auto">
          <a:xfrm rot="16200000">
            <a:off x="3429000" y="2438400"/>
            <a:ext cx="16002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E629DE-26E3-884C-9D4E-AC662A962678}"/>
              </a:ext>
            </a:extLst>
          </p:cNvPr>
          <p:cNvSpPr/>
          <p:nvPr/>
        </p:nvSpPr>
        <p:spPr bwMode="auto">
          <a:xfrm rot="16200000">
            <a:off x="2286000" y="2590800"/>
            <a:ext cx="12192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491" name="TextBox 8">
            <a:extLst>
              <a:ext uri="{FF2B5EF4-FFF2-40B4-BE49-F238E27FC236}">
                <a16:creationId xmlns:a16="http://schemas.microsoft.com/office/drawing/2014/main" id="{DD6F4982-2388-B645-9B88-2BB458EE6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895600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  <a:latin typeface="Arial" panose="020B0604020202020204" pitchFamily="34" charset="0"/>
              </a:rPr>
              <a:t>Molten Salt Reactor</a:t>
            </a:r>
          </a:p>
        </p:txBody>
      </p:sp>
      <p:sp>
        <p:nvSpPr>
          <p:cNvPr id="63492" name="TextBox 9">
            <a:extLst>
              <a:ext uri="{FF2B5EF4-FFF2-40B4-BE49-F238E27FC236}">
                <a16:creationId xmlns:a16="http://schemas.microsoft.com/office/drawing/2014/main" id="{87A613EB-EEB2-BB42-A2E9-3547DA8D0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816225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  <a:latin typeface="Comic Sans MS" panose="030F0902030302020204" pitchFamily="66" charset="0"/>
              </a:rPr>
              <a:t>Reprocessing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  <a:latin typeface="Comic Sans MS" panose="030F0902030302020204" pitchFamily="66" charset="0"/>
              </a:rPr>
              <a:t>plant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8145A7-66C7-5648-83E9-5E444FA4A96D}"/>
              </a:ext>
            </a:extLst>
          </p:cNvPr>
          <p:cNvSpPr txBox="1"/>
          <p:nvPr/>
        </p:nvSpPr>
        <p:spPr bwMode="auto">
          <a:xfrm>
            <a:off x="2819400" y="4810125"/>
            <a:ext cx="13716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+mn-ea"/>
                <a:cs typeface="Arial" charset="0"/>
              </a:rPr>
              <a:t>Fission products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85DF02-6235-2844-A6D6-C5C230F84BCB}"/>
              </a:ext>
            </a:extLst>
          </p:cNvPr>
          <p:cNvSpPr txBox="1"/>
          <p:nvPr/>
        </p:nvSpPr>
        <p:spPr bwMode="auto">
          <a:xfrm>
            <a:off x="1066800" y="4800600"/>
            <a:ext cx="17526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+mn-ea"/>
                <a:cs typeface="Arial" charset="0"/>
              </a:rPr>
              <a:t>Protactinium decay tank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218AAD-9FEA-B740-9A9C-679DA4B39EA2}"/>
              </a:ext>
            </a:extLst>
          </p:cNvPr>
          <p:cNvSpPr txBox="1"/>
          <p:nvPr/>
        </p:nvSpPr>
        <p:spPr bwMode="auto">
          <a:xfrm>
            <a:off x="1371600" y="3810000"/>
            <a:ext cx="685800" cy="3079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+mn-ea"/>
                <a:cs typeface="Arial" charset="0"/>
              </a:rPr>
              <a:t>U</a:t>
            </a:r>
            <a:r>
              <a:rPr lang="en-US" baseline="30000" dirty="0">
                <a:latin typeface="Arial" charset="0"/>
                <a:ea typeface="+mn-ea"/>
                <a:cs typeface="Arial" charset="0"/>
              </a:rPr>
              <a:t>233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E3C9D6-6F01-CC45-BFEB-4E1FDD907C67}"/>
              </a:ext>
            </a:extLst>
          </p:cNvPr>
          <p:cNvSpPr txBox="1"/>
          <p:nvPr/>
        </p:nvSpPr>
        <p:spPr bwMode="auto">
          <a:xfrm>
            <a:off x="179512" y="1219200"/>
            <a:ext cx="180168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>Fuel salt (Th-U)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04949-A213-AD4D-8A74-37EA85807AC7}"/>
              </a:ext>
            </a:extLst>
          </p:cNvPr>
          <p:cNvSpPr/>
          <p:nvPr/>
        </p:nvSpPr>
        <p:spPr>
          <a:xfrm>
            <a:off x="2819400" y="1752600"/>
            <a:ext cx="152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E53FB2-4EE2-834B-A4E0-F15455008A2D}"/>
              </a:ext>
            </a:extLst>
          </p:cNvPr>
          <p:cNvSpPr>
            <a:spLocks noChangeAspect="1"/>
          </p:cNvSpPr>
          <p:nvPr/>
        </p:nvSpPr>
        <p:spPr>
          <a:xfrm>
            <a:off x="2895600" y="4191000"/>
            <a:ext cx="685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2FDF3AF-FF81-7948-8DC7-4F31721B85C8}"/>
              </a:ext>
            </a:extLst>
          </p:cNvPr>
          <p:cNvSpPr/>
          <p:nvPr/>
        </p:nvSpPr>
        <p:spPr>
          <a:xfrm>
            <a:off x="3124200" y="3621088"/>
            <a:ext cx="144463" cy="144462"/>
          </a:xfrm>
          <a:prstGeom prst="ellipse">
            <a:avLst/>
          </a:prstGeom>
          <a:solidFill>
            <a:srgbClr val="B00000"/>
          </a:solidFill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6AB8D9A-F442-EE4D-966E-4E60E1BB66A2}"/>
              </a:ext>
            </a:extLst>
          </p:cNvPr>
          <p:cNvSpPr/>
          <p:nvPr/>
        </p:nvSpPr>
        <p:spPr>
          <a:xfrm rot="16200000">
            <a:off x="3429000" y="1143000"/>
            <a:ext cx="152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EC56637-A758-C04B-ABFF-109ED26EFE38}"/>
              </a:ext>
            </a:extLst>
          </p:cNvPr>
          <p:cNvSpPr/>
          <p:nvPr/>
        </p:nvSpPr>
        <p:spPr>
          <a:xfrm>
            <a:off x="4038600" y="1752600"/>
            <a:ext cx="152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135AAF3-F348-AB46-9C67-0FF03185E0AF}"/>
              </a:ext>
            </a:extLst>
          </p:cNvPr>
          <p:cNvSpPr/>
          <p:nvPr/>
        </p:nvSpPr>
        <p:spPr>
          <a:xfrm>
            <a:off x="3124200" y="3581400"/>
            <a:ext cx="152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9D665E-8563-6E40-93B9-C139DFC16E14}"/>
              </a:ext>
            </a:extLst>
          </p:cNvPr>
          <p:cNvSpPr>
            <a:spLocks noChangeAspect="1"/>
          </p:cNvSpPr>
          <p:nvPr/>
        </p:nvSpPr>
        <p:spPr>
          <a:xfrm>
            <a:off x="2057400" y="4191000"/>
            <a:ext cx="685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15DAD90-5D88-C24F-B51F-44C67982384D}"/>
              </a:ext>
            </a:extLst>
          </p:cNvPr>
          <p:cNvSpPr/>
          <p:nvPr/>
        </p:nvSpPr>
        <p:spPr>
          <a:xfrm>
            <a:off x="2590800" y="3581400"/>
            <a:ext cx="152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6916D8E-E3EA-EE40-8B3E-9B0DCC613C8A}"/>
              </a:ext>
            </a:extLst>
          </p:cNvPr>
          <p:cNvSpPr/>
          <p:nvPr/>
        </p:nvSpPr>
        <p:spPr>
          <a:xfrm>
            <a:off x="2590800" y="3581400"/>
            <a:ext cx="144463" cy="144463"/>
          </a:xfrm>
          <a:prstGeom prst="ellipse">
            <a:avLst/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 dirty="0"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6B0FA83-34A7-B547-9E9E-3FD77C927C1E}"/>
              </a:ext>
            </a:extLst>
          </p:cNvPr>
          <p:cNvSpPr/>
          <p:nvPr/>
        </p:nvSpPr>
        <p:spPr>
          <a:xfrm>
            <a:off x="2133600" y="2133600"/>
            <a:ext cx="1524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A76B4C0-0729-6E4D-92E0-67EBACD51816}"/>
              </a:ext>
            </a:extLst>
          </p:cNvPr>
          <p:cNvSpPr/>
          <p:nvPr/>
        </p:nvSpPr>
        <p:spPr>
          <a:xfrm rot="16200000">
            <a:off x="2400300" y="1866900"/>
            <a:ext cx="1524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076E0C-A29C-F045-BA47-FD600C37006E}"/>
              </a:ext>
            </a:extLst>
          </p:cNvPr>
          <p:cNvSpPr/>
          <p:nvPr/>
        </p:nvSpPr>
        <p:spPr>
          <a:xfrm>
            <a:off x="2141538" y="4351338"/>
            <a:ext cx="144462" cy="144462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428CB30-1896-1847-B166-96960722C32C}"/>
              </a:ext>
            </a:extLst>
          </p:cNvPr>
          <p:cNvSpPr/>
          <p:nvPr/>
        </p:nvSpPr>
        <p:spPr>
          <a:xfrm>
            <a:off x="2687638" y="1925638"/>
            <a:ext cx="360362" cy="36036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FAA4A73-B841-F541-858D-8888BFEAA875}"/>
              </a:ext>
            </a:extLst>
          </p:cNvPr>
          <p:cNvSpPr/>
          <p:nvPr/>
        </p:nvSpPr>
        <p:spPr>
          <a:xfrm>
            <a:off x="2141538" y="2141538"/>
            <a:ext cx="144462" cy="144462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56F1EC34-8BC2-E047-B33F-9DD8E99B47F0}"/>
              </a:ext>
            </a:extLst>
          </p:cNvPr>
          <p:cNvSpPr/>
          <p:nvPr/>
        </p:nvSpPr>
        <p:spPr>
          <a:xfrm>
            <a:off x="2979738" y="2751138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B62E9EA-49A2-B54F-B762-A3A9A69232BA}"/>
              </a:ext>
            </a:extLst>
          </p:cNvPr>
          <p:cNvSpPr/>
          <p:nvPr/>
        </p:nvSpPr>
        <p:spPr>
          <a:xfrm>
            <a:off x="2819400" y="1760538"/>
            <a:ext cx="144463" cy="14446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CBD0ADEA-628B-ED40-B636-EE72E56B1708}"/>
              </a:ext>
            </a:extLst>
          </p:cNvPr>
          <p:cNvSpPr/>
          <p:nvPr/>
        </p:nvSpPr>
        <p:spPr>
          <a:xfrm>
            <a:off x="2590800" y="2743200"/>
            <a:ext cx="144463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5DDF773-A8E2-DD46-B621-E9437B719458}"/>
              </a:ext>
            </a:extLst>
          </p:cNvPr>
          <p:cNvSpPr/>
          <p:nvPr/>
        </p:nvSpPr>
        <p:spPr>
          <a:xfrm>
            <a:off x="3962400" y="3657600"/>
            <a:ext cx="152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1842201-398E-A243-8C61-A0812E9C810C}"/>
              </a:ext>
            </a:extLst>
          </p:cNvPr>
          <p:cNvSpPr/>
          <p:nvPr/>
        </p:nvSpPr>
        <p:spPr>
          <a:xfrm rot="16200000">
            <a:off x="3771900" y="3619500"/>
            <a:ext cx="152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11A90F4-C1A3-4D40-BDA1-66386D6A3D30}"/>
              </a:ext>
            </a:extLst>
          </p:cNvPr>
          <p:cNvSpPr/>
          <p:nvPr/>
        </p:nvSpPr>
        <p:spPr>
          <a:xfrm>
            <a:off x="3581400" y="3352800"/>
            <a:ext cx="152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152BACA-9B9A-9D47-BDA8-58D85AE57C92}"/>
              </a:ext>
            </a:extLst>
          </p:cNvPr>
          <p:cNvSpPr/>
          <p:nvPr/>
        </p:nvSpPr>
        <p:spPr>
          <a:xfrm rot="16200000">
            <a:off x="3429000" y="3200400"/>
            <a:ext cx="152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63518" name="TextBox 68">
            <a:extLst>
              <a:ext uri="{FF2B5EF4-FFF2-40B4-BE49-F238E27FC236}">
                <a16:creationId xmlns:a16="http://schemas.microsoft.com/office/drawing/2014/main" id="{C0A4D4F1-2F1A-7149-8CD0-1A4AC0153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2057400"/>
            <a:ext cx="841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B00000"/>
                </a:solidFill>
                <a:latin typeface="Arial" panose="020B0604020202020204" pitchFamily="34" charset="0"/>
              </a:rPr>
              <a:t>Purified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B00000"/>
                </a:solidFill>
                <a:latin typeface="Arial" panose="020B0604020202020204" pitchFamily="34" charset="0"/>
              </a:rPr>
              <a:t>      salt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704948E-67BD-534F-8D93-DA795814D6F2}"/>
              </a:ext>
            </a:extLst>
          </p:cNvPr>
          <p:cNvSpPr/>
          <p:nvPr/>
        </p:nvSpPr>
        <p:spPr>
          <a:xfrm>
            <a:off x="3581400" y="3665538"/>
            <a:ext cx="144463" cy="14446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BC8009F9-CB30-3B46-A69E-980C44F8576E}"/>
              </a:ext>
            </a:extLst>
          </p:cNvPr>
          <p:cNvSpPr/>
          <p:nvPr/>
        </p:nvSpPr>
        <p:spPr>
          <a:xfrm>
            <a:off x="3962400" y="3817938"/>
            <a:ext cx="144463" cy="14446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7F9EAF7-41FF-B24F-B227-AC1FD4E74CA3}"/>
              </a:ext>
            </a:extLst>
          </p:cNvPr>
          <p:cNvSpPr>
            <a:spLocks noChangeAspect="1"/>
          </p:cNvSpPr>
          <p:nvPr/>
        </p:nvSpPr>
        <p:spPr>
          <a:xfrm rot="1020000">
            <a:off x="2035175" y="1700213"/>
            <a:ext cx="719138" cy="206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A66DE8FF-6565-9841-B38B-930B6D13F950}"/>
              </a:ext>
            </a:extLst>
          </p:cNvPr>
          <p:cNvSpPr/>
          <p:nvPr/>
        </p:nvSpPr>
        <p:spPr>
          <a:xfrm>
            <a:off x="2101850" y="1676400"/>
            <a:ext cx="107950" cy="144463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E5D2ADC-28A7-B64A-A23D-CB5909F8B528}"/>
              </a:ext>
            </a:extLst>
          </p:cNvPr>
          <p:cNvSpPr txBox="1"/>
          <p:nvPr/>
        </p:nvSpPr>
        <p:spPr>
          <a:xfrm>
            <a:off x="0" y="0"/>
            <a:ext cx="9144000" cy="461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C0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Breeding in Molten Salt Thermal Reactors with Thorium</a:t>
            </a:r>
          </a:p>
        </p:txBody>
      </p:sp>
      <p:sp>
        <p:nvSpPr>
          <p:cNvPr id="63524" name="TextBox 76">
            <a:extLst>
              <a:ext uri="{FF2B5EF4-FFF2-40B4-BE49-F238E27FC236}">
                <a16:creationId xmlns:a16="http://schemas.microsoft.com/office/drawing/2014/main" id="{AE72B59F-52EE-8442-82DF-4E99AC08B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066800"/>
            <a:ext cx="31019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4606BA"/>
                </a:solidFill>
                <a:latin typeface="Comic Sans MS" panose="030F0902030302020204" pitchFamily="66" charset="0"/>
              </a:rPr>
              <a:t>Online removal of poisons,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4606BA"/>
                </a:solidFill>
                <a:latin typeface="Comic Sans MS" panose="030F0902030302020204" pitchFamily="66" charset="0"/>
              </a:rPr>
              <a:t> and protactinium enhances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4606BA"/>
                </a:solidFill>
                <a:latin typeface="Comic Sans MS" panose="030F0902030302020204" pitchFamily="66" charset="0"/>
              </a:rPr>
              <a:t> the conversion ratio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63525" name="Picture 2" descr="C:\Users\Sachet\Pictures\2fluid.png">
            <a:extLst>
              <a:ext uri="{FF2B5EF4-FFF2-40B4-BE49-F238E27FC236}">
                <a16:creationId xmlns:a16="http://schemas.microsoft.com/office/drawing/2014/main" id="{40E7F864-3C71-7847-9C5B-DBC0BDC43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17900"/>
            <a:ext cx="21288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26" name="TextBox 78">
            <a:extLst>
              <a:ext uri="{FF2B5EF4-FFF2-40B4-BE49-F238E27FC236}">
                <a16:creationId xmlns:a16="http://schemas.microsoft.com/office/drawing/2014/main" id="{D80E2383-B34E-7740-91EF-BF7F08F5C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563" y="5105400"/>
            <a:ext cx="2484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  <a:latin typeface="Comic Sans MS" panose="030F0902030302020204" pitchFamily="66" charset="0"/>
              </a:rPr>
              <a:t>Two fluid MSBR 1000 MWe</a:t>
            </a:r>
            <a:endParaRPr lang="en-US" altLang="en-US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3527" name="TextBox 79">
            <a:extLst>
              <a:ext uri="{FF2B5EF4-FFF2-40B4-BE49-F238E27FC236}">
                <a16:creationId xmlns:a16="http://schemas.microsoft.com/office/drawing/2014/main" id="{80C7ED43-F5C5-0B43-B78C-F68EB1104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5919211"/>
            <a:ext cx="81534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6600"/>
                </a:solidFill>
                <a:latin typeface="Comic Sans MS" panose="030F0902030302020204" pitchFamily="66" charset="0"/>
              </a:rPr>
              <a:t>Single Fluid MSBR (Breeding ratio 1.04) and Two fluid MSBR 1000 </a:t>
            </a:r>
            <a:r>
              <a:rPr lang="en-US" altLang="en-US" sz="1600" dirty="0" err="1">
                <a:solidFill>
                  <a:srgbClr val="006600"/>
                </a:solidFill>
                <a:latin typeface="Comic Sans MS" panose="030F0902030302020204" pitchFamily="66" charset="0"/>
              </a:rPr>
              <a:t>MWe</a:t>
            </a:r>
            <a:r>
              <a:rPr lang="en-US" altLang="en-US" sz="1600" dirty="0">
                <a:solidFill>
                  <a:srgbClr val="006600"/>
                </a:solidFill>
                <a:latin typeface="Comic Sans MS" panose="030F0902030302020204" pitchFamily="66" charset="0"/>
              </a:rPr>
              <a:t> designed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6600"/>
                </a:solidFill>
                <a:latin typeface="Comic Sans MS" panose="030F0902030302020204" pitchFamily="66" charset="0"/>
              </a:rPr>
              <a:t> (Breeding ratio 1.07) using thorium fuel. Recent report claims,  B.R. nearly 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1A5CB96-5C7C-C947-925A-2696BAC43033}"/>
              </a:ext>
            </a:extLst>
          </p:cNvPr>
          <p:cNvSpPr/>
          <p:nvPr/>
        </p:nvSpPr>
        <p:spPr>
          <a:xfrm>
            <a:off x="3962400" y="2286000"/>
            <a:ext cx="152400" cy="11430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F781D9-42EF-1846-9966-B3304FC01A4D}"/>
              </a:ext>
            </a:extLst>
          </p:cNvPr>
          <p:cNvSpPr/>
          <p:nvPr/>
        </p:nvSpPr>
        <p:spPr>
          <a:xfrm>
            <a:off x="4343400" y="2286000"/>
            <a:ext cx="152400" cy="11430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N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D99A56D-4E06-704D-9FFB-9A4E18BA1CD5}"/>
              </a:ext>
            </a:extLst>
          </p:cNvPr>
          <p:cNvCxnSpPr>
            <a:cxnSpLocks noChangeAspect="1"/>
          </p:cNvCxnSpPr>
          <p:nvPr/>
        </p:nvCxnSpPr>
        <p:spPr>
          <a:xfrm rot="10800000" flipV="1">
            <a:off x="4468813" y="2514600"/>
            <a:ext cx="788987" cy="139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343A1BA-8088-434E-BE32-E1BEB547BD66}"/>
              </a:ext>
            </a:extLst>
          </p:cNvPr>
          <p:cNvSpPr txBox="1"/>
          <p:nvPr/>
        </p:nvSpPr>
        <p:spPr>
          <a:xfrm>
            <a:off x="5029200" y="2209800"/>
            <a:ext cx="10668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IN" dirty="0">
                <a:latin typeface="Arial" charset="0"/>
                <a:ea typeface="+mn-ea"/>
                <a:cs typeface="Arial" charset="0"/>
              </a:rPr>
              <a:t>Graphite</a:t>
            </a:r>
          </a:p>
        </p:txBody>
      </p:sp>
    </p:spTree>
    <p:extLst>
      <p:ext uri="{BB962C8B-B14F-4D97-AF65-F5344CB8AC3E}">
        <p14:creationId xmlns:p14="http://schemas.microsoft.com/office/powerpoint/2010/main" val="82403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0052 0.128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641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0.00052 0.1229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613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00034 -0.3115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557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047 L 0.05764 -0.000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46 L -0.00104 -0.057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284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69 L 0.00104 -0.0548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277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8.09249E-7 L 0.12552 -0.000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-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47 L -0.03282 -3.98844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9" y="-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111 L 0.00104 -0.0559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335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1 0.00069 L 0.07014 0.0346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16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0" grpId="0" animBg="1"/>
      <p:bldP spid="53" grpId="0" animBg="1"/>
      <p:bldP spid="56" grpId="0" animBg="1"/>
      <p:bldP spid="58" grpId="0" animBg="1"/>
      <p:bldP spid="61" grpId="0" animBg="1"/>
      <p:bldP spid="63" grpId="0" animBg="1"/>
      <p:bldP spid="72" grpId="0" animBg="1"/>
      <p:bldP spid="73" grpId="0" animBg="1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D4CE54-B28F-5C4E-B3BA-B903DD4F107D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omic Sans MS" panose="030F0902030302020204" pitchFamily="66" charset="0"/>
              </a:rPr>
              <a:t>Concluding Remarks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B839BB-D6E6-184D-AF05-19977D34859D}"/>
              </a:ext>
            </a:extLst>
          </p:cNvPr>
          <p:cNvSpPr txBox="1"/>
          <p:nvPr/>
        </p:nvSpPr>
        <p:spPr>
          <a:xfrm>
            <a:off x="683568" y="1340768"/>
            <a:ext cx="7848872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902030302020204" pitchFamily="66" charset="0"/>
              </a:rPr>
              <a:t>Revival of interest in Molten Salt Reactors in Several Countries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9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902030302020204" pitchFamily="66" charset="0"/>
              </a:rPr>
              <a:t>India’s special interest due to the possibility of early introduction of  Thorium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9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902030302020204" pitchFamily="66" charset="0"/>
              </a:rPr>
              <a:t>Breeding possible in thermal spectrum, with doubling time comparable with fast reactors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9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902030302020204" pitchFamily="66" charset="0"/>
              </a:rPr>
              <a:t>Feasibility of Construction of a wide range of sizes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omic Sans MS" panose="030F09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902030302020204" pitchFamily="66" charset="0"/>
              </a:rPr>
              <a:t>Inherently safe design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190F8-0798-3142-A391-682FBE4F5FB7}"/>
              </a:ext>
            </a:extLst>
          </p:cNvPr>
          <p:cNvSpPr txBox="1"/>
          <p:nvPr/>
        </p:nvSpPr>
        <p:spPr>
          <a:xfrm>
            <a:off x="3414105" y="5743913"/>
            <a:ext cx="514916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omic Sans MS" panose="030F0902030302020204" pitchFamily="66" charset="0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232451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5" y="1431073"/>
            <a:ext cx="9036496" cy="4678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867" dirty="0">
                <a:solidFill>
                  <a:srgbClr val="FF0000"/>
                </a:solidFill>
                <a:latin typeface="Comic Sans MS" panose="030F0902030302020204" pitchFamily="66" charset="0"/>
                <a:cs typeface="Arial" pitchFamily="34" charset="0"/>
              </a:rPr>
              <a:t>Uranium +Thorium  Deposit:   3,00,000 + 8,00,000 = 11,00,000 Tonnes (Metal)</a:t>
            </a:r>
          </a:p>
          <a:p>
            <a:pPr lvl="0"/>
            <a:endParaRPr lang="en-IN" sz="1867" dirty="0">
              <a:solidFill>
                <a:srgbClr val="FF0000"/>
              </a:solidFill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r>
              <a:rPr lang="en-IN" sz="1867" dirty="0">
                <a:solidFill>
                  <a:srgbClr val="00B050"/>
                </a:solidFill>
                <a:latin typeface="Comic Sans MS" panose="030F0902030302020204" pitchFamily="66" charset="0"/>
                <a:cs typeface="Arial" pitchFamily="34" charset="0"/>
              </a:rPr>
              <a:t>Electrical Energy produced in one cycle     11,00,000 T x 60,000 </a:t>
            </a:r>
            <a:r>
              <a:rPr lang="en-IN" sz="1867" dirty="0" err="1">
                <a:solidFill>
                  <a:srgbClr val="00B050"/>
                </a:solidFill>
                <a:latin typeface="Comic Sans MS" panose="030F0902030302020204" pitchFamily="66" charset="0"/>
                <a:cs typeface="Arial" pitchFamily="34" charset="0"/>
              </a:rPr>
              <a:t>MWtd</a:t>
            </a:r>
            <a:r>
              <a:rPr lang="en-IN" sz="1867" dirty="0">
                <a:solidFill>
                  <a:srgbClr val="00B050"/>
                </a:solidFill>
                <a:latin typeface="Comic Sans MS" panose="030F0902030302020204" pitchFamily="66" charset="0"/>
                <a:cs typeface="Arial" pitchFamily="34" charset="0"/>
              </a:rPr>
              <a:t>/T</a:t>
            </a:r>
          </a:p>
          <a:p>
            <a:r>
              <a:rPr lang="en-IN" sz="1867" dirty="0">
                <a:solidFill>
                  <a:srgbClr val="00B050"/>
                </a:solidFill>
                <a:latin typeface="Comic Sans MS" panose="030F0902030302020204" pitchFamily="66" charset="0"/>
                <a:cs typeface="Arial" pitchFamily="34" charset="0"/>
              </a:rPr>
              <a:t>(With 40 % thermodynamic efficiency)            6.4 x 10</a:t>
            </a:r>
            <a:r>
              <a:rPr lang="en-IN" sz="1867" baseline="30000" dirty="0">
                <a:solidFill>
                  <a:srgbClr val="00B050"/>
                </a:solidFill>
                <a:latin typeface="Comic Sans MS" panose="030F0902030302020204" pitchFamily="66" charset="0"/>
                <a:cs typeface="Arial" pitchFamily="34" charset="0"/>
              </a:rPr>
              <a:t>14</a:t>
            </a:r>
            <a:r>
              <a:rPr lang="en-IN" sz="1867" dirty="0">
                <a:solidFill>
                  <a:srgbClr val="00B050"/>
                </a:solidFill>
                <a:latin typeface="Comic Sans MS" panose="030F0902030302020204" pitchFamily="66" charset="0"/>
                <a:cs typeface="Arial" pitchFamily="34" charset="0"/>
              </a:rPr>
              <a:t> kWh per cycle</a:t>
            </a:r>
          </a:p>
          <a:p>
            <a:pPr lvl="0"/>
            <a:endParaRPr lang="en-IN" sz="1867" dirty="0">
              <a:solidFill>
                <a:srgbClr val="00B050"/>
              </a:solidFill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r>
              <a:rPr lang="en-IN" sz="1867" dirty="0">
                <a:solidFill>
                  <a:srgbClr val="7030A0"/>
                </a:solidFill>
                <a:latin typeface="Comic Sans MS" panose="030F0902030302020204" pitchFamily="66" charset="0"/>
                <a:cs typeface="Arial" pitchFamily="34" charset="0"/>
              </a:rPr>
              <a:t>In 10 Recycles (possible  in Breeder Reactors</a:t>
            </a:r>
          </a:p>
          <a:p>
            <a:pPr lvl="0"/>
            <a:r>
              <a:rPr lang="en-IN" sz="1867" dirty="0">
                <a:solidFill>
                  <a:srgbClr val="7030A0"/>
                </a:solidFill>
                <a:latin typeface="Comic Sans MS" panose="030F0902030302020204" pitchFamily="66" charset="0"/>
                <a:cs typeface="Arial" pitchFamily="34" charset="0"/>
              </a:rPr>
              <a:t>with Breeding Ratio~ 1.03  &amp; 3% Loss)              6.2 x 10</a:t>
            </a:r>
            <a:r>
              <a:rPr lang="en-IN" sz="1867" baseline="30000" dirty="0">
                <a:solidFill>
                  <a:srgbClr val="7030A0"/>
                </a:solidFill>
                <a:latin typeface="Comic Sans MS" panose="030F0902030302020204" pitchFamily="66" charset="0"/>
                <a:cs typeface="Arial" pitchFamily="34" charset="0"/>
              </a:rPr>
              <a:t>15</a:t>
            </a:r>
            <a:r>
              <a:rPr lang="en-IN" sz="1867" dirty="0">
                <a:solidFill>
                  <a:srgbClr val="7030A0"/>
                </a:solidFill>
                <a:latin typeface="Comic Sans MS" panose="030F0902030302020204" pitchFamily="66" charset="0"/>
                <a:cs typeface="Arial" pitchFamily="34" charset="0"/>
              </a:rPr>
              <a:t> kWh</a:t>
            </a:r>
          </a:p>
          <a:p>
            <a:pPr lvl="0"/>
            <a:endParaRPr lang="en-IN" sz="1867" dirty="0">
              <a:solidFill>
                <a:srgbClr val="7030A0"/>
              </a:solidFill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endParaRPr lang="en-IN" sz="1600" dirty="0"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r>
              <a:rPr lang="en-IN" sz="1867" dirty="0">
                <a:solidFill>
                  <a:srgbClr val="0070C0"/>
                </a:solidFill>
                <a:latin typeface="Comic Sans MS" panose="030F0902030302020204" pitchFamily="66" charset="0"/>
                <a:cs typeface="Arial" pitchFamily="34" charset="0"/>
              </a:rPr>
              <a:t>India ‘s stabilised population                              1.7 x 10</a:t>
            </a:r>
            <a:r>
              <a:rPr lang="en-IN" sz="1867" baseline="30000" dirty="0">
                <a:solidFill>
                  <a:srgbClr val="0070C0"/>
                </a:solidFill>
                <a:latin typeface="Comic Sans MS" panose="030F0902030302020204" pitchFamily="66" charset="0"/>
                <a:cs typeface="Arial" pitchFamily="34" charset="0"/>
              </a:rPr>
              <a:t>9 </a:t>
            </a:r>
            <a:r>
              <a:rPr lang="en-IN" sz="1867" dirty="0">
                <a:solidFill>
                  <a:srgbClr val="0070C0"/>
                </a:solidFill>
                <a:latin typeface="Comic Sans MS" panose="030F0902030302020204" pitchFamily="66" charset="0"/>
                <a:cs typeface="Arial" pitchFamily="34" charset="0"/>
              </a:rPr>
              <a:t> </a:t>
            </a:r>
          </a:p>
          <a:p>
            <a:pPr lvl="0"/>
            <a:endParaRPr lang="en-IN" sz="1600" dirty="0"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r>
              <a:rPr lang="en-IN" sz="1867" dirty="0">
                <a:solidFill>
                  <a:srgbClr val="C00000"/>
                </a:solidFill>
                <a:latin typeface="Comic Sans MS" panose="030F0902030302020204" pitchFamily="66" charset="0"/>
                <a:cs typeface="Arial" pitchFamily="34" charset="0"/>
              </a:rPr>
              <a:t>Annual consumption(Today’s world average)       3000 kWh per capita </a:t>
            </a:r>
            <a:r>
              <a:rPr lang="en-IN" sz="1600" dirty="0">
                <a:solidFill>
                  <a:srgbClr val="C00000"/>
                </a:solidFill>
                <a:latin typeface="Comic Sans MS" panose="030F0902030302020204" pitchFamily="66" charset="0"/>
                <a:cs typeface="Arial" pitchFamily="34" charset="0"/>
              </a:rPr>
              <a:t> </a:t>
            </a:r>
          </a:p>
          <a:p>
            <a:pPr lvl="0"/>
            <a:endParaRPr lang="en-IN" sz="1600" dirty="0">
              <a:solidFill>
                <a:srgbClr val="C00000"/>
              </a:solidFill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endParaRPr lang="en-IN" sz="1400" baseline="30000" dirty="0"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r>
              <a:rPr lang="en-IN" sz="1400" dirty="0">
                <a:latin typeface="Comic Sans MS" panose="030F0902030302020204" pitchFamily="66" charset="0"/>
                <a:cs typeface="Arial" pitchFamily="34" charset="0"/>
              </a:rPr>
              <a:t>       </a:t>
            </a:r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  <a:cs typeface="Arial" pitchFamily="34" charset="0"/>
              </a:rPr>
              <a:t>Sufficient for </a:t>
            </a:r>
            <a:r>
              <a:rPr lang="en-IN" dirty="0">
                <a:solidFill>
                  <a:srgbClr val="C00000"/>
                </a:solidFill>
                <a:latin typeface="Comic Sans MS" panose="030F0902030302020204" pitchFamily="66" charset="0"/>
                <a:cs typeface="Arial" pitchFamily="34" charset="0"/>
              </a:rPr>
              <a:t>1200</a:t>
            </a:r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  <a:cs typeface="Arial" pitchFamily="34" charset="0"/>
              </a:rPr>
              <a:t>  years, if all energy comes from nuclear</a:t>
            </a:r>
          </a:p>
          <a:p>
            <a:pPr lvl="0"/>
            <a:endParaRPr lang="en-IN" dirty="0">
              <a:solidFill>
                <a:schemeClr val="accent1">
                  <a:lumMod val="50000"/>
                </a:schemeClr>
              </a:solidFill>
              <a:latin typeface="Comic Sans MS" panose="030F0902030302020204" pitchFamily="66" charset="0"/>
              <a:cs typeface="Arial" pitchFamily="34" charset="0"/>
            </a:endParaRPr>
          </a:p>
          <a:p>
            <a:pPr lvl="0"/>
            <a:r>
              <a:rPr lang="en-IN" sz="1400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  <a:cs typeface="Arial" pitchFamily="34" charset="0"/>
              </a:rPr>
              <a:t>       </a:t>
            </a:r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  <a:cs typeface="Arial" pitchFamily="34" charset="0"/>
              </a:rPr>
              <a:t>Sufficient for  </a:t>
            </a:r>
            <a:r>
              <a:rPr lang="en-IN" dirty="0">
                <a:solidFill>
                  <a:srgbClr val="C00000"/>
                </a:solidFill>
                <a:latin typeface="Comic Sans MS" panose="030F0902030302020204" pitchFamily="66" charset="0"/>
                <a:cs typeface="Arial" pitchFamily="34" charset="0"/>
              </a:rPr>
              <a:t>6000 </a:t>
            </a:r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  <a:cs typeface="Arial" pitchFamily="34" charset="0"/>
              </a:rPr>
              <a:t> years, If </a:t>
            </a:r>
            <a:r>
              <a:rPr lang="en-IN" dirty="0">
                <a:solidFill>
                  <a:srgbClr val="C00000"/>
                </a:solidFill>
                <a:latin typeface="Comic Sans MS" panose="030F0902030302020204" pitchFamily="66" charset="0"/>
                <a:cs typeface="Arial" pitchFamily="34" charset="0"/>
              </a:rPr>
              <a:t>20 %</a:t>
            </a:r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  <a:cs typeface="Arial" pitchFamily="34" charset="0"/>
              </a:rPr>
              <a:t> comes from nuclear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320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omic Sans MS" panose="030F0902030302020204" pitchFamily="66" charset="0"/>
              </a:rPr>
              <a:t>Energy Potential of Indigenous Fissile and Fertile Materials</a:t>
            </a:r>
          </a:p>
        </p:txBody>
      </p:sp>
    </p:spTree>
    <p:extLst>
      <p:ext uri="{BB962C8B-B14F-4D97-AF65-F5344CB8AC3E}">
        <p14:creationId xmlns:p14="http://schemas.microsoft.com/office/powerpoint/2010/main" val="204905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DA27D0DE-9918-8240-95E2-98D9E1347DA5}"/>
              </a:ext>
            </a:extLst>
          </p:cNvPr>
          <p:cNvSpPr/>
          <p:nvPr/>
        </p:nvSpPr>
        <p:spPr>
          <a:xfrm>
            <a:off x="107950" y="765175"/>
            <a:ext cx="8928100" cy="1692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9E8879F-9FDE-9E42-8263-A42D97019D2F}"/>
              </a:ext>
            </a:extLst>
          </p:cNvPr>
          <p:cNvSpPr/>
          <p:nvPr/>
        </p:nvSpPr>
        <p:spPr>
          <a:xfrm>
            <a:off x="107950" y="3070225"/>
            <a:ext cx="8928100" cy="30241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D18BF2-6513-5E4F-8207-B69B95535EF7}"/>
              </a:ext>
            </a:extLst>
          </p:cNvPr>
          <p:cNvSpPr txBox="1">
            <a:spLocks/>
          </p:cNvSpPr>
          <p:nvPr/>
        </p:nvSpPr>
        <p:spPr bwMode="auto">
          <a:xfrm>
            <a:off x="26988" y="-20638"/>
            <a:ext cx="9117012" cy="7127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>
              <a:defRPr/>
            </a:pPr>
            <a:r>
              <a:rPr lang="en-IN" sz="3200" kern="0" dirty="0">
                <a:solidFill>
                  <a:schemeClr val="folHlink"/>
                </a:solidFill>
                <a:latin typeface="Comic Sans MS" panose="030F0902030302020204" pitchFamily="66" charset="0"/>
                <a:ea typeface="+mj-ea"/>
                <a:cs typeface="+mj-cs"/>
              </a:rPr>
              <a:t>Fuel cycle options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8B00B48-306D-A449-B711-7139AF182397}"/>
              </a:ext>
            </a:extLst>
          </p:cNvPr>
          <p:cNvSpPr txBox="1"/>
          <p:nvPr/>
        </p:nvSpPr>
        <p:spPr>
          <a:xfrm>
            <a:off x="107950" y="6075363"/>
            <a:ext cx="8928100" cy="5222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IN" sz="2800" b="1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  <a:t>Closed Fuel Cycle</a:t>
            </a:r>
          </a:p>
        </p:txBody>
      </p:sp>
      <p:grpSp>
        <p:nvGrpSpPr>
          <p:cNvPr id="258053" name="Group 75">
            <a:extLst>
              <a:ext uri="{FF2B5EF4-FFF2-40B4-BE49-F238E27FC236}">
                <a16:creationId xmlns:a16="http://schemas.microsoft.com/office/drawing/2014/main" id="{C88DC76E-CBB5-3B43-BE5B-9CC6B1301C74}"/>
              </a:ext>
            </a:extLst>
          </p:cNvPr>
          <p:cNvGrpSpPr>
            <a:grpSpLocks/>
          </p:cNvGrpSpPr>
          <p:nvPr/>
        </p:nvGrpSpPr>
        <p:grpSpPr bwMode="auto">
          <a:xfrm>
            <a:off x="174625" y="3141663"/>
            <a:ext cx="8789988" cy="2792412"/>
            <a:chOff x="30473" y="3367263"/>
            <a:chExt cx="8789998" cy="2792508"/>
          </a:xfrm>
        </p:grpSpPr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0992E7C2-6A6C-2E41-8CAA-13DC60648EA4}"/>
                </a:ext>
              </a:extLst>
            </p:cNvPr>
            <p:cNvSpPr/>
            <p:nvPr/>
          </p:nvSpPr>
          <p:spPr>
            <a:xfrm>
              <a:off x="30473" y="3616509"/>
              <a:ext cx="1557340" cy="979522"/>
            </a:xfrm>
            <a:custGeom>
              <a:avLst/>
              <a:gdLst>
                <a:gd name="connsiteX0" fmla="*/ 0 w 1558079"/>
                <a:gd name="connsiteY0" fmla="*/ 98044 h 980440"/>
                <a:gd name="connsiteX1" fmla="*/ 98044 w 1558079"/>
                <a:gd name="connsiteY1" fmla="*/ 0 h 980440"/>
                <a:gd name="connsiteX2" fmla="*/ 1460035 w 1558079"/>
                <a:gd name="connsiteY2" fmla="*/ 0 h 980440"/>
                <a:gd name="connsiteX3" fmla="*/ 1558079 w 1558079"/>
                <a:gd name="connsiteY3" fmla="*/ 98044 h 980440"/>
                <a:gd name="connsiteX4" fmla="*/ 1558079 w 1558079"/>
                <a:gd name="connsiteY4" fmla="*/ 882396 h 980440"/>
                <a:gd name="connsiteX5" fmla="*/ 1460035 w 1558079"/>
                <a:gd name="connsiteY5" fmla="*/ 980440 h 980440"/>
                <a:gd name="connsiteX6" fmla="*/ 98044 w 1558079"/>
                <a:gd name="connsiteY6" fmla="*/ 980440 h 980440"/>
                <a:gd name="connsiteX7" fmla="*/ 0 w 1558079"/>
                <a:gd name="connsiteY7" fmla="*/ 882396 h 980440"/>
                <a:gd name="connsiteX8" fmla="*/ 0 w 1558079"/>
                <a:gd name="connsiteY8" fmla="*/ 98044 h 98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58079" h="980440">
                  <a:moveTo>
                    <a:pt x="0" y="98044"/>
                  </a:moveTo>
                  <a:cubicBezTo>
                    <a:pt x="0" y="43896"/>
                    <a:pt x="43896" y="0"/>
                    <a:pt x="98044" y="0"/>
                  </a:cubicBezTo>
                  <a:lnTo>
                    <a:pt x="1460035" y="0"/>
                  </a:lnTo>
                  <a:cubicBezTo>
                    <a:pt x="1514183" y="0"/>
                    <a:pt x="1558079" y="43896"/>
                    <a:pt x="1558079" y="98044"/>
                  </a:cubicBezTo>
                  <a:lnTo>
                    <a:pt x="1558079" y="882396"/>
                  </a:lnTo>
                  <a:cubicBezTo>
                    <a:pt x="1558079" y="936544"/>
                    <a:pt x="1514183" y="980440"/>
                    <a:pt x="1460035" y="980440"/>
                  </a:cubicBezTo>
                  <a:lnTo>
                    <a:pt x="98044" y="980440"/>
                  </a:lnTo>
                  <a:cubicBezTo>
                    <a:pt x="43896" y="980440"/>
                    <a:pt x="0" y="936544"/>
                    <a:pt x="0" y="882396"/>
                  </a:cubicBezTo>
                  <a:lnTo>
                    <a:pt x="0" y="98044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7296" tIns="97296" rIns="97296" bIns="97296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IN" b="1" dirty="0">
                  <a:solidFill>
                    <a:srgbClr val="0070C0"/>
                  </a:solidFill>
                </a:rPr>
                <a:t>Fuel</a:t>
              </a:r>
            </a:p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IN" b="1" dirty="0" err="1">
                  <a:solidFill>
                    <a:srgbClr val="0070C0"/>
                  </a:solidFill>
                </a:rPr>
                <a:t>Fissile+Fertile</a:t>
              </a:r>
              <a:endParaRPr lang="en-IN" dirty="0">
                <a:solidFill>
                  <a:srgbClr val="0070C0"/>
                </a:solidFill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7BE8E95-F37B-C149-B4DD-5E290BF92591}"/>
                </a:ext>
              </a:extLst>
            </p:cNvPr>
            <p:cNvSpPr/>
            <p:nvPr/>
          </p:nvSpPr>
          <p:spPr>
            <a:xfrm>
              <a:off x="4097653" y="3554594"/>
              <a:ext cx="1558927" cy="1090649"/>
            </a:xfrm>
            <a:custGeom>
              <a:avLst/>
              <a:gdLst>
                <a:gd name="connsiteX0" fmla="*/ 0 w 1558079"/>
                <a:gd name="connsiteY0" fmla="*/ 98044 h 980440"/>
                <a:gd name="connsiteX1" fmla="*/ 98044 w 1558079"/>
                <a:gd name="connsiteY1" fmla="*/ 0 h 980440"/>
                <a:gd name="connsiteX2" fmla="*/ 1460035 w 1558079"/>
                <a:gd name="connsiteY2" fmla="*/ 0 h 980440"/>
                <a:gd name="connsiteX3" fmla="*/ 1558079 w 1558079"/>
                <a:gd name="connsiteY3" fmla="*/ 98044 h 980440"/>
                <a:gd name="connsiteX4" fmla="*/ 1558079 w 1558079"/>
                <a:gd name="connsiteY4" fmla="*/ 882396 h 980440"/>
                <a:gd name="connsiteX5" fmla="*/ 1460035 w 1558079"/>
                <a:gd name="connsiteY5" fmla="*/ 980440 h 980440"/>
                <a:gd name="connsiteX6" fmla="*/ 98044 w 1558079"/>
                <a:gd name="connsiteY6" fmla="*/ 980440 h 980440"/>
                <a:gd name="connsiteX7" fmla="*/ 0 w 1558079"/>
                <a:gd name="connsiteY7" fmla="*/ 882396 h 980440"/>
                <a:gd name="connsiteX8" fmla="*/ 0 w 1558079"/>
                <a:gd name="connsiteY8" fmla="*/ 98044 h 98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58079" h="980440">
                  <a:moveTo>
                    <a:pt x="0" y="98044"/>
                  </a:moveTo>
                  <a:cubicBezTo>
                    <a:pt x="0" y="43896"/>
                    <a:pt x="43896" y="0"/>
                    <a:pt x="98044" y="0"/>
                  </a:cubicBezTo>
                  <a:lnTo>
                    <a:pt x="1460035" y="0"/>
                  </a:lnTo>
                  <a:cubicBezTo>
                    <a:pt x="1514183" y="0"/>
                    <a:pt x="1558079" y="43896"/>
                    <a:pt x="1558079" y="98044"/>
                  </a:cubicBezTo>
                  <a:lnTo>
                    <a:pt x="1558079" y="882396"/>
                  </a:lnTo>
                  <a:cubicBezTo>
                    <a:pt x="1558079" y="936544"/>
                    <a:pt x="1514183" y="980440"/>
                    <a:pt x="1460035" y="980440"/>
                  </a:cubicBezTo>
                  <a:lnTo>
                    <a:pt x="98044" y="980440"/>
                  </a:lnTo>
                  <a:cubicBezTo>
                    <a:pt x="43896" y="980440"/>
                    <a:pt x="0" y="936544"/>
                    <a:pt x="0" y="882396"/>
                  </a:cubicBezTo>
                  <a:lnTo>
                    <a:pt x="0" y="98044"/>
                  </a:lnTo>
                  <a:close/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7296" tIns="97296" rIns="97296" bIns="97296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b="1" dirty="0">
                  <a:solidFill>
                    <a:srgbClr val="0070C0"/>
                  </a:solidFill>
                </a:rPr>
                <a:t>Fissile partly spent</a:t>
              </a:r>
            </a:p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b="1" dirty="0">
                  <a:solidFill>
                    <a:srgbClr val="0070C0"/>
                  </a:solidFill>
                </a:rPr>
                <a:t>Fertile partly converted</a:t>
              </a:r>
              <a:endParaRPr lang="en-IN" dirty="0">
                <a:solidFill>
                  <a:srgbClr val="0070C0"/>
                </a:solidFill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FA6DCF7A-9D42-9145-B024-A21FC104D8B0}"/>
                </a:ext>
              </a:extLst>
            </p:cNvPr>
            <p:cNvSpPr/>
            <p:nvPr/>
          </p:nvSpPr>
          <p:spPr>
            <a:xfrm>
              <a:off x="6182043" y="3616509"/>
              <a:ext cx="1557339" cy="979522"/>
            </a:xfrm>
            <a:custGeom>
              <a:avLst/>
              <a:gdLst>
                <a:gd name="connsiteX0" fmla="*/ 0 w 1558079"/>
                <a:gd name="connsiteY0" fmla="*/ 98044 h 980440"/>
                <a:gd name="connsiteX1" fmla="*/ 98044 w 1558079"/>
                <a:gd name="connsiteY1" fmla="*/ 0 h 980440"/>
                <a:gd name="connsiteX2" fmla="*/ 1460035 w 1558079"/>
                <a:gd name="connsiteY2" fmla="*/ 0 h 980440"/>
                <a:gd name="connsiteX3" fmla="*/ 1558079 w 1558079"/>
                <a:gd name="connsiteY3" fmla="*/ 98044 h 980440"/>
                <a:gd name="connsiteX4" fmla="*/ 1558079 w 1558079"/>
                <a:gd name="connsiteY4" fmla="*/ 882396 h 980440"/>
                <a:gd name="connsiteX5" fmla="*/ 1460035 w 1558079"/>
                <a:gd name="connsiteY5" fmla="*/ 980440 h 980440"/>
                <a:gd name="connsiteX6" fmla="*/ 98044 w 1558079"/>
                <a:gd name="connsiteY6" fmla="*/ 980440 h 980440"/>
                <a:gd name="connsiteX7" fmla="*/ 0 w 1558079"/>
                <a:gd name="connsiteY7" fmla="*/ 882396 h 980440"/>
                <a:gd name="connsiteX8" fmla="*/ 0 w 1558079"/>
                <a:gd name="connsiteY8" fmla="*/ 98044 h 98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58079" h="980440">
                  <a:moveTo>
                    <a:pt x="0" y="98044"/>
                  </a:moveTo>
                  <a:cubicBezTo>
                    <a:pt x="0" y="43896"/>
                    <a:pt x="43896" y="0"/>
                    <a:pt x="98044" y="0"/>
                  </a:cubicBezTo>
                  <a:lnTo>
                    <a:pt x="1460035" y="0"/>
                  </a:lnTo>
                  <a:cubicBezTo>
                    <a:pt x="1514183" y="0"/>
                    <a:pt x="1558079" y="43896"/>
                    <a:pt x="1558079" y="98044"/>
                  </a:cubicBezTo>
                  <a:lnTo>
                    <a:pt x="1558079" y="882396"/>
                  </a:lnTo>
                  <a:cubicBezTo>
                    <a:pt x="1558079" y="936544"/>
                    <a:pt x="1514183" y="980440"/>
                    <a:pt x="1460035" y="980440"/>
                  </a:cubicBezTo>
                  <a:lnTo>
                    <a:pt x="98044" y="980440"/>
                  </a:lnTo>
                  <a:cubicBezTo>
                    <a:pt x="43896" y="980440"/>
                    <a:pt x="0" y="936544"/>
                    <a:pt x="0" y="882396"/>
                  </a:cubicBezTo>
                  <a:lnTo>
                    <a:pt x="0" y="9804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7296" tIns="97296" rIns="97296" bIns="97296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b="1" dirty="0">
                  <a:solidFill>
                    <a:srgbClr val="0070C0"/>
                  </a:solidFill>
                </a:rPr>
                <a:t>Reprocessing</a:t>
              </a:r>
              <a:endParaRPr lang="en-IN" b="1" dirty="0">
                <a:solidFill>
                  <a:srgbClr val="0070C0"/>
                </a:solidFill>
              </a:endParaRPr>
            </a:p>
          </p:txBody>
        </p:sp>
        <p:grpSp>
          <p:nvGrpSpPr>
            <p:cNvPr id="258071" name="Group 67">
              <a:extLst>
                <a:ext uri="{FF2B5EF4-FFF2-40B4-BE49-F238E27FC236}">
                  <a16:creationId xmlns:a16="http://schemas.microsoft.com/office/drawing/2014/main" id="{E0B957BF-1BF8-0C4A-B498-99499FF5AD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3728" y="3367263"/>
              <a:ext cx="1575176" cy="1285707"/>
              <a:chOff x="2034623" y="2954379"/>
              <a:chExt cx="1575176" cy="1285707"/>
            </a:xfrm>
          </p:grpSpPr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EAF1900B-04AF-2747-B9A2-DAA353A0EAFF}"/>
                  </a:ext>
                </a:extLst>
              </p:cNvPr>
              <p:cNvSpPr/>
              <p:nvPr/>
            </p:nvSpPr>
            <p:spPr>
              <a:xfrm>
                <a:off x="2052745" y="3182987"/>
                <a:ext cx="1557340" cy="979521"/>
              </a:xfrm>
              <a:custGeom>
                <a:avLst/>
                <a:gdLst>
                  <a:gd name="connsiteX0" fmla="*/ 0 w 1558079"/>
                  <a:gd name="connsiteY0" fmla="*/ 98044 h 980440"/>
                  <a:gd name="connsiteX1" fmla="*/ 98044 w 1558079"/>
                  <a:gd name="connsiteY1" fmla="*/ 0 h 980440"/>
                  <a:gd name="connsiteX2" fmla="*/ 1460035 w 1558079"/>
                  <a:gd name="connsiteY2" fmla="*/ 0 h 980440"/>
                  <a:gd name="connsiteX3" fmla="*/ 1558079 w 1558079"/>
                  <a:gd name="connsiteY3" fmla="*/ 98044 h 980440"/>
                  <a:gd name="connsiteX4" fmla="*/ 1558079 w 1558079"/>
                  <a:gd name="connsiteY4" fmla="*/ 882396 h 980440"/>
                  <a:gd name="connsiteX5" fmla="*/ 1460035 w 1558079"/>
                  <a:gd name="connsiteY5" fmla="*/ 980440 h 980440"/>
                  <a:gd name="connsiteX6" fmla="*/ 98044 w 1558079"/>
                  <a:gd name="connsiteY6" fmla="*/ 980440 h 980440"/>
                  <a:gd name="connsiteX7" fmla="*/ 0 w 1558079"/>
                  <a:gd name="connsiteY7" fmla="*/ 882396 h 980440"/>
                  <a:gd name="connsiteX8" fmla="*/ 0 w 1558079"/>
                  <a:gd name="connsiteY8" fmla="*/ 98044 h 980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58079" h="980440">
                    <a:moveTo>
                      <a:pt x="0" y="98044"/>
                    </a:moveTo>
                    <a:cubicBezTo>
                      <a:pt x="0" y="43896"/>
                      <a:pt x="43896" y="0"/>
                      <a:pt x="98044" y="0"/>
                    </a:cubicBezTo>
                    <a:lnTo>
                      <a:pt x="1460035" y="0"/>
                    </a:lnTo>
                    <a:cubicBezTo>
                      <a:pt x="1514183" y="0"/>
                      <a:pt x="1558079" y="43896"/>
                      <a:pt x="1558079" y="98044"/>
                    </a:cubicBezTo>
                    <a:lnTo>
                      <a:pt x="1558079" y="882396"/>
                    </a:lnTo>
                    <a:cubicBezTo>
                      <a:pt x="1558079" y="936544"/>
                      <a:pt x="1514183" y="980440"/>
                      <a:pt x="1460035" y="980440"/>
                    </a:cubicBezTo>
                    <a:lnTo>
                      <a:pt x="98044" y="980440"/>
                    </a:lnTo>
                    <a:cubicBezTo>
                      <a:pt x="43896" y="980440"/>
                      <a:pt x="0" y="936544"/>
                      <a:pt x="0" y="882396"/>
                    </a:cubicBezTo>
                    <a:lnTo>
                      <a:pt x="0" y="98044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97296" tIns="97296" rIns="97296" bIns="97296" spcCol="1270" anchor="ctr"/>
              <a:lstStyle/>
              <a:p>
                <a:pPr algn="ctr" defTabSz="8001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IN" dirty="0"/>
              </a:p>
            </p:txBody>
          </p:sp>
          <p:grpSp>
            <p:nvGrpSpPr>
              <p:cNvPr id="258092" name="Group 9">
                <a:extLst>
                  <a:ext uri="{FF2B5EF4-FFF2-40B4-BE49-F238E27FC236}">
                    <a16:creationId xmlns:a16="http://schemas.microsoft.com/office/drawing/2014/main" id="{CDD9AC97-0418-214F-9A16-D76FE8D0D5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4623" y="2954379"/>
                <a:ext cx="1567079" cy="1285707"/>
                <a:chOff x="2606327" y="2245283"/>
                <a:chExt cx="1567079" cy="1285707"/>
              </a:xfrm>
            </p:grpSpPr>
            <p:sp>
              <p:nvSpPr>
                <p:cNvPr id="258093" name="Flowchart: Delay 10">
                  <a:extLst>
                    <a:ext uri="{FF2B5EF4-FFF2-40B4-BE49-F238E27FC236}">
                      <a16:creationId xmlns:a16="http://schemas.microsoft.com/office/drawing/2014/main" id="{E5074FC2-057E-1747-8654-2C507A0C45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768553" y="2172162"/>
                  <a:ext cx="1285707" cy="1431949"/>
                </a:xfrm>
                <a:prstGeom prst="flowChartDelay">
                  <a:avLst/>
                </a:prstGeom>
                <a:solidFill>
                  <a:schemeClr val="bg1"/>
                </a:solidFill>
                <a:ln w="25400">
                  <a:solidFill>
                    <a:srgbClr val="00B050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2400" u="sng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662D01F-09ED-5A4B-B682-462AE5DB3A7E}"/>
                    </a:ext>
                  </a:extLst>
                </p:cNvPr>
                <p:cNvSpPr txBox="1"/>
                <p:nvPr/>
              </p:nvSpPr>
              <p:spPr>
                <a:xfrm>
                  <a:off x="2606987" y="2575494"/>
                  <a:ext cx="1566864" cy="893793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sz="2600" b="1" dirty="0">
                      <a:solidFill>
                        <a:srgbClr val="0070C0"/>
                      </a:solidFill>
                      <a:latin typeface="+mn-lt"/>
                      <a:ea typeface="+mn-ea"/>
                      <a:cs typeface="Arial" charset="0"/>
                    </a:rPr>
                    <a:t>Nuclear Reactor</a:t>
                  </a:r>
                  <a:endParaRPr lang="en-IN" sz="2600" b="1" dirty="0">
                    <a:solidFill>
                      <a:srgbClr val="0070C0"/>
                    </a:solidFill>
                    <a:latin typeface="+mn-lt"/>
                    <a:ea typeface="+mn-ea"/>
                    <a:cs typeface="Arial" charset="0"/>
                  </a:endParaRPr>
                </a:p>
              </p:txBody>
            </p:sp>
          </p:grpSp>
        </p:grpSp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927AF4BA-6C83-C448-A9CE-5FB8A970815C}"/>
                </a:ext>
              </a:extLst>
            </p:cNvPr>
            <p:cNvSpPr/>
            <p:nvPr/>
          </p:nvSpPr>
          <p:spPr>
            <a:xfrm>
              <a:off x="3594415" y="5196126"/>
              <a:ext cx="2540003" cy="881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99060" rIns="99060" bIns="99060" spcCol="1270" anchor="ctr"/>
            <a:lstStyle/>
            <a:p>
              <a:pPr algn="ctr" defTabSz="11557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IN" sz="2600" dirty="0">
                <a:solidFill>
                  <a:srgbClr val="0070C0"/>
                </a:solidFill>
              </a:endParaRPr>
            </a:p>
          </p:txBody>
        </p:sp>
        <p:grpSp>
          <p:nvGrpSpPr>
            <p:cNvPr id="258073" name="Group 15">
              <a:extLst>
                <a:ext uri="{FF2B5EF4-FFF2-40B4-BE49-F238E27FC236}">
                  <a16:creationId xmlns:a16="http://schemas.microsoft.com/office/drawing/2014/main" id="{DB9CC00A-E365-8D47-A4CA-3FF15921F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60032" y="5222556"/>
              <a:ext cx="1800199" cy="936488"/>
              <a:chOff x="6539105" y="21612"/>
              <a:chExt cx="1574396" cy="936488"/>
            </a:xfrm>
          </p:grpSpPr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322D10F3-9A80-5D46-8865-6DB161DBA75D}"/>
                  </a:ext>
                </a:extLst>
              </p:cNvPr>
              <p:cNvSpPr/>
              <p:nvPr/>
            </p:nvSpPr>
            <p:spPr>
              <a:xfrm>
                <a:off x="6554046" y="22170"/>
                <a:ext cx="1559148" cy="936657"/>
              </a:xfrm>
              <a:prstGeom prst="roundRect">
                <a:avLst>
                  <a:gd name="adj" fmla="val 10000"/>
                </a:avLst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ounded Rectangle 4">
                <a:extLst>
                  <a:ext uri="{FF2B5EF4-FFF2-40B4-BE49-F238E27FC236}">
                    <a16:creationId xmlns:a16="http://schemas.microsoft.com/office/drawing/2014/main" id="{0391496F-561B-5047-821C-E951B9BFD648}"/>
                  </a:ext>
                </a:extLst>
              </p:cNvPr>
              <p:cNvSpPr/>
              <p:nvPr/>
            </p:nvSpPr>
            <p:spPr>
              <a:xfrm>
                <a:off x="6538774" y="22170"/>
                <a:ext cx="1574420" cy="8810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99060" tIns="99060" rIns="99060" bIns="99060" spcCol="1270" anchor="ctr"/>
              <a:lstStyle/>
              <a:p>
                <a:pPr algn="ctr" defTabSz="11557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b="1" dirty="0">
                    <a:solidFill>
                      <a:srgbClr val="0070C0"/>
                    </a:solidFill>
                  </a:rPr>
                  <a:t>Fertile + Fissile</a:t>
                </a:r>
                <a:endParaRPr lang="en-IN" b="1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58074" name="Group 19">
              <a:extLst>
                <a:ext uri="{FF2B5EF4-FFF2-40B4-BE49-F238E27FC236}">
                  <a16:creationId xmlns:a16="http://schemas.microsoft.com/office/drawing/2014/main" id="{42C3397D-742D-9A4A-A875-AB943187A1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4305" y="5210036"/>
              <a:ext cx="2057615" cy="936488"/>
              <a:chOff x="6539105" y="21612"/>
              <a:chExt cx="1574396" cy="936488"/>
            </a:xfrm>
          </p:grpSpPr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7D1B6FF1-1BEA-DE42-B927-F0BD03613CC6}"/>
                  </a:ext>
                </a:extLst>
              </p:cNvPr>
              <p:cNvSpPr/>
              <p:nvPr/>
            </p:nvSpPr>
            <p:spPr>
              <a:xfrm>
                <a:off x="6553592" y="21989"/>
                <a:ext cx="1559657" cy="936657"/>
              </a:xfrm>
              <a:prstGeom prst="roundRect">
                <a:avLst>
                  <a:gd name="adj" fmla="val 10000"/>
                </a:avLst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2" name="Rounded Rectangle 4">
                <a:extLst>
                  <a:ext uri="{FF2B5EF4-FFF2-40B4-BE49-F238E27FC236}">
                    <a16:creationId xmlns:a16="http://schemas.microsoft.com/office/drawing/2014/main" id="{BFE62D44-E6FF-094C-8671-053E90B6D661}"/>
                  </a:ext>
                </a:extLst>
              </p:cNvPr>
              <p:cNvSpPr/>
              <p:nvPr/>
            </p:nvSpPr>
            <p:spPr>
              <a:xfrm>
                <a:off x="6539015" y="21989"/>
                <a:ext cx="1504996" cy="8810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99060" tIns="99060" rIns="99060" bIns="99060" spcCol="1270" anchor="ctr"/>
              <a:lstStyle/>
              <a:p>
                <a:pPr algn="ctr" defTabSz="11557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IN" sz="2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58075" name="Group 15">
              <a:extLst>
                <a:ext uri="{FF2B5EF4-FFF2-40B4-BE49-F238E27FC236}">
                  <a16:creationId xmlns:a16="http://schemas.microsoft.com/office/drawing/2014/main" id="{A623E8AC-8E40-AA4B-A387-388509A311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0272" y="5223283"/>
              <a:ext cx="1800199" cy="936488"/>
              <a:chOff x="6539105" y="21612"/>
              <a:chExt cx="1574396" cy="936488"/>
            </a:xfrm>
          </p:grpSpPr>
          <p:sp>
            <p:nvSpPr>
              <p:cNvPr id="30" name="Rounded Rectangle 29">
                <a:extLst>
                  <a:ext uri="{FF2B5EF4-FFF2-40B4-BE49-F238E27FC236}">
                    <a16:creationId xmlns:a16="http://schemas.microsoft.com/office/drawing/2014/main" id="{DE657349-9A2E-D24C-9DD3-CB7D65FA26D1}"/>
                  </a:ext>
                </a:extLst>
              </p:cNvPr>
              <p:cNvSpPr/>
              <p:nvPr/>
            </p:nvSpPr>
            <p:spPr>
              <a:xfrm>
                <a:off x="6554352" y="21443"/>
                <a:ext cx="1559149" cy="936657"/>
              </a:xfrm>
              <a:prstGeom prst="roundRect">
                <a:avLst>
                  <a:gd name="adj" fmla="val 10000"/>
                </a:avLst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Rounded Rectangle 4">
                <a:extLst>
                  <a:ext uri="{FF2B5EF4-FFF2-40B4-BE49-F238E27FC236}">
                    <a16:creationId xmlns:a16="http://schemas.microsoft.com/office/drawing/2014/main" id="{5909DFE1-DB49-104C-8BD0-D98D39BB92D7}"/>
                  </a:ext>
                </a:extLst>
              </p:cNvPr>
              <p:cNvSpPr/>
              <p:nvPr/>
            </p:nvSpPr>
            <p:spPr>
              <a:xfrm>
                <a:off x="6539081" y="21443"/>
                <a:ext cx="1505002" cy="8810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99060" tIns="99060" rIns="99060" bIns="99060" spcCol="1270" anchor="ctr"/>
              <a:lstStyle/>
              <a:p>
                <a:pPr algn="ctr" defTabSz="11557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b="1" dirty="0">
                    <a:solidFill>
                      <a:srgbClr val="0070C0"/>
                    </a:solidFill>
                  </a:rPr>
                  <a:t>Long lived waste Repository</a:t>
                </a:r>
                <a:endParaRPr lang="en-IN" b="1" dirty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214A352-88F6-EB4F-9653-AE1E1C557DB2}"/>
                </a:ext>
              </a:extLst>
            </p:cNvPr>
            <p:cNvCxnSpPr/>
            <p:nvPr/>
          </p:nvCxnSpPr>
          <p:spPr>
            <a:xfrm>
              <a:off x="8315645" y="4141990"/>
              <a:ext cx="0" cy="1093825"/>
            </a:xfrm>
            <a:prstGeom prst="straightConnector1">
              <a:avLst/>
            </a:prstGeom>
            <a:ln w="47625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D6477CA-8B19-784E-8FDD-87EB860296B1}"/>
                </a:ext>
              </a:extLst>
            </p:cNvPr>
            <p:cNvCxnSpPr/>
            <p:nvPr/>
          </p:nvCxnSpPr>
          <p:spPr>
            <a:xfrm>
              <a:off x="7767957" y="4141990"/>
              <a:ext cx="547689" cy="0"/>
            </a:xfrm>
            <a:prstGeom prst="line">
              <a:avLst/>
            </a:prstGeom>
            <a:ln w="4762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025637B-E841-0F4F-8F97-853AC4F7D002}"/>
                </a:ext>
              </a:extLst>
            </p:cNvPr>
            <p:cNvCxnSpPr/>
            <p:nvPr/>
          </p:nvCxnSpPr>
          <p:spPr>
            <a:xfrm>
              <a:off x="1667188" y="4057849"/>
              <a:ext cx="457201" cy="0"/>
            </a:xfrm>
            <a:prstGeom prst="line">
              <a:avLst/>
            </a:prstGeom>
            <a:ln w="47625">
              <a:solidFill>
                <a:srgbClr val="7030A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8442C3B-9A46-0840-B18D-099B982B1B7F}"/>
                </a:ext>
              </a:extLst>
            </p:cNvPr>
            <p:cNvCxnSpPr/>
            <p:nvPr/>
          </p:nvCxnSpPr>
          <p:spPr>
            <a:xfrm>
              <a:off x="3691252" y="4095950"/>
              <a:ext cx="365125" cy="0"/>
            </a:xfrm>
            <a:prstGeom prst="line">
              <a:avLst/>
            </a:prstGeom>
            <a:ln w="47625">
              <a:solidFill>
                <a:srgbClr val="7030A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A869AAA-828F-E64E-8895-BCF76F07BDBE}"/>
                </a:ext>
              </a:extLst>
            </p:cNvPr>
            <p:cNvCxnSpPr/>
            <p:nvPr/>
          </p:nvCxnSpPr>
          <p:spPr>
            <a:xfrm>
              <a:off x="5724842" y="4084838"/>
              <a:ext cx="411162" cy="0"/>
            </a:xfrm>
            <a:prstGeom prst="line">
              <a:avLst/>
            </a:prstGeom>
            <a:ln w="47625">
              <a:solidFill>
                <a:srgbClr val="7030A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B801ED0-A35A-E848-A4B4-35FE40A8FAE0}"/>
                </a:ext>
              </a:extLst>
            </p:cNvPr>
            <p:cNvCxnSpPr/>
            <p:nvPr/>
          </p:nvCxnSpPr>
          <p:spPr>
            <a:xfrm flipV="1">
              <a:off x="2916551" y="4756373"/>
              <a:ext cx="0" cy="388951"/>
            </a:xfrm>
            <a:prstGeom prst="line">
              <a:avLst/>
            </a:prstGeom>
            <a:ln w="47625">
              <a:solidFill>
                <a:srgbClr val="7030A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34A4BF1-5682-9645-86E7-E2AC449EDBA9}"/>
                </a:ext>
              </a:extLst>
            </p:cNvPr>
            <p:cNvCxnSpPr/>
            <p:nvPr/>
          </p:nvCxnSpPr>
          <p:spPr>
            <a:xfrm flipH="1">
              <a:off x="3923027" y="5635878"/>
              <a:ext cx="887414" cy="0"/>
            </a:xfrm>
            <a:prstGeom prst="line">
              <a:avLst/>
            </a:prstGeom>
            <a:ln w="47625">
              <a:solidFill>
                <a:srgbClr val="7030A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F456686-0F5E-AC48-9E66-97AB4D2046D3}"/>
                </a:ext>
              </a:extLst>
            </p:cNvPr>
            <p:cNvCxnSpPr/>
            <p:nvPr/>
          </p:nvCxnSpPr>
          <p:spPr>
            <a:xfrm>
              <a:off x="6372543" y="4645244"/>
              <a:ext cx="0" cy="563582"/>
            </a:xfrm>
            <a:prstGeom prst="line">
              <a:avLst/>
            </a:prstGeom>
            <a:ln w="47625">
              <a:solidFill>
                <a:srgbClr val="7030A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4">
              <a:extLst>
                <a:ext uri="{FF2B5EF4-FFF2-40B4-BE49-F238E27FC236}">
                  <a16:creationId xmlns:a16="http://schemas.microsoft.com/office/drawing/2014/main" id="{CC58384E-CB7B-4349-AE5E-D5D4FC00770B}"/>
                </a:ext>
              </a:extLst>
            </p:cNvPr>
            <p:cNvSpPr/>
            <p:nvPr/>
          </p:nvSpPr>
          <p:spPr>
            <a:xfrm>
              <a:off x="1764025" y="5210413"/>
              <a:ext cx="2100265" cy="8810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99060" rIns="99060" bIns="99060" spcCol="1270" anchor="ctr"/>
            <a:lstStyle/>
            <a:p>
              <a:pPr algn="ctr" defTabSz="11557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b="1" dirty="0">
                  <a:solidFill>
                    <a:srgbClr val="0070C0"/>
                  </a:solidFill>
                </a:rPr>
                <a:t>Fuel Manufacturing</a:t>
              </a:r>
              <a:endParaRPr lang="en-IN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6" name="Freeform 35">
            <a:extLst>
              <a:ext uri="{FF2B5EF4-FFF2-40B4-BE49-F238E27FC236}">
                <a16:creationId xmlns:a16="http://schemas.microsoft.com/office/drawing/2014/main" id="{343BDE42-2472-1544-8059-946B133FBA45}"/>
              </a:ext>
            </a:extLst>
          </p:cNvPr>
          <p:cNvSpPr/>
          <p:nvPr/>
        </p:nvSpPr>
        <p:spPr>
          <a:xfrm>
            <a:off x="257175" y="1033463"/>
            <a:ext cx="1547813" cy="979487"/>
          </a:xfrm>
          <a:custGeom>
            <a:avLst/>
            <a:gdLst>
              <a:gd name="connsiteX0" fmla="*/ 0 w 1548013"/>
              <a:gd name="connsiteY0" fmla="*/ 98044 h 980440"/>
              <a:gd name="connsiteX1" fmla="*/ 98044 w 1548013"/>
              <a:gd name="connsiteY1" fmla="*/ 0 h 980440"/>
              <a:gd name="connsiteX2" fmla="*/ 1449969 w 1548013"/>
              <a:gd name="connsiteY2" fmla="*/ 0 h 980440"/>
              <a:gd name="connsiteX3" fmla="*/ 1548013 w 1548013"/>
              <a:gd name="connsiteY3" fmla="*/ 98044 h 980440"/>
              <a:gd name="connsiteX4" fmla="*/ 1548013 w 1548013"/>
              <a:gd name="connsiteY4" fmla="*/ 882396 h 980440"/>
              <a:gd name="connsiteX5" fmla="*/ 1449969 w 1548013"/>
              <a:gd name="connsiteY5" fmla="*/ 980440 h 980440"/>
              <a:gd name="connsiteX6" fmla="*/ 98044 w 1548013"/>
              <a:gd name="connsiteY6" fmla="*/ 980440 h 980440"/>
              <a:gd name="connsiteX7" fmla="*/ 0 w 1548013"/>
              <a:gd name="connsiteY7" fmla="*/ 882396 h 980440"/>
              <a:gd name="connsiteX8" fmla="*/ 0 w 1548013"/>
              <a:gd name="connsiteY8" fmla="*/ 98044 h 98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8013" h="980440">
                <a:moveTo>
                  <a:pt x="0" y="98044"/>
                </a:moveTo>
                <a:cubicBezTo>
                  <a:pt x="0" y="43896"/>
                  <a:pt x="43896" y="0"/>
                  <a:pt x="98044" y="0"/>
                </a:cubicBezTo>
                <a:lnTo>
                  <a:pt x="1449969" y="0"/>
                </a:lnTo>
                <a:cubicBezTo>
                  <a:pt x="1504117" y="0"/>
                  <a:pt x="1548013" y="43896"/>
                  <a:pt x="1548013" y="98044"/>
                </a:cubicBezTo>
                <a:lnTo>
                  <a:pt x="1548013" y="882396"/>
                </a:lnTo>
                <a:cubicBezTo>
                  <a:pt x="1548013" y="936544"/>
                  <a:pt x="1504117" y="980440"/>
                  <a:pt x="1449969" y="980440"/>
                </a:cubicBezTo>
                <a:lnTo>
                  <a:pt x="98044" y="980440"/>
                </a:lnTo>
                <a:cubicBezTo>
                  <a:pt x="43896" y="980440"/>
                  <a:pt x="0" y="936544"/>
                  <a:pt x="0" y="882396"/>
                </a:cubicBezTo>
                <a:lnTo>
                  <a:pt x="0" y="98044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7296" tIns="97296" rIns="97296" bIns="97296" spcCol="1270"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IN" b="1" dirty="0">
                <a:solidFill>
                  <a:srgbClr val="0070C0"/>
                </a:solidFill>
              </a:rPr>
              <a:t>Fuel</a:t>
            </a:r>
          </a:p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IN" b="1" dirty="0" err="1">
                <a:solidFill>
                  <a:srgbClr val="0070C0"/>
                </a:solidFill>
              </a:rPr>
              <a:t>Fissile+Fertile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8330B9B-AB9A-D54F-B55D-CD8CC63A0874}"/>
              </a:ext>
            </a:extLst>
          </p:cNvPr>
          <p:cNvSpPr/>
          <p:nvPr/>
        </p:nvSpPr>
        <p:spPr>
          <a:xfrm>
            <a:off x="2424113" y="1055688"/>
            <a:ext cx="1547812" cy="935037"/>
          </a:xfrm>
          <a:custGeom>
            <a:avLst/>
            <a:gdLst>
              <a:gd name="connsiteX0" fmla="*/ 0 w 1548013"/>
              <a:gd name="connsiteY0" fmla="*/ 93576 h 935757"/>
              <a:gd name="connsiteX1" fmla="*/ 93576 w 1548013"/>
              <a:gd name="connsiteY1" fmla="*/ 0 h 935757"/>
              <a:gd name="connsiteX2" fmla="*/ 1454437 w 1548013"/>
              <a:gd name="connsiteY2" fmla="*/ 0 h 935757"/>
              <a:gd name="connsiteX3" fmla="*/ 1548013 w 1548013"/>
              <a:gd name="connsiteY3" fmla="*/ 93576 h 935757"/>
              <a:gd name="connsiteX4" fmla="*/ 1548013 w 1548013"/>
              <a:gd name="connsiteY4" fmla="*/ 842181 h 935757"/>
              <a:gd name="connsiteX5" fmla="*/ 1454437 w 1548013"/>
              <a:gd name="connsiteY5" fmla="*/ 935757 h 935757"/>
              <a:gd name="connsiteX6" fmla="*/ 93576 w 1548013"/>
              <a:gd name="connsiteY6" fmla="*/ 935757 h 935757"/>
              <a:gd name="connsiteX7" fmla="*/ 0 w 1548013"/>
              <a:gd name="connsiteY7" fmla="*/ 842181 h 935757"/>
              <a:gd name="connsiteX8" fmla="*/ 0 w 1548013"/>
              <a:gd name="connsiteY8" fmla="*/ 93576 h 935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8013" h="935757">
                <a:moveTo>
                  <a:pt x="0" y="93576"/>
                </a:moveTo>
                <a:cubicBezTo>
                  <a:pt x="0" y="41895"/>
                  <a:pt x="41895" y="0"/>
                  <a:pt x="93576" y="0"/>
                </a:cubicBezTo>
                <a:lnTo>
                  <a:pt x="1454437" y="0"/>
                </a:lnTo>
                <a:cubicBezTo>
                  <a:pt x="1506118" y="0"/>
                  <a:pt x="1548013" y="41895"/>
                  <a:pt x="1548013" y="93576"/>
                </a:cubicBezTo>
                <a:lnTo>
                  <a:pt x="1548013" y="842181"/>
                </a:lnTo>
                <a:cubicBezTo>
                  <a:pt x="1548013" y="893862"/>
                  <a:pt x="1506118" y="935757"/>
                  <a:pt x="1454437" y="935757"/>
                </a:cubicBezTo>
                <a:lnTo>
                  <a:pt x="93576" y="935757"/>
                </a:lnTo>
                <a:cubicBezTo>
                  <a:pt x="41895" y="935757"/>
                  <a:pt x="0" y="893862"/>
                  <a:pt x="0" y="842181"/>
                </a:cubicBezTo>
                <a:lnTo>
                  <a:pt x="0" y="93576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5987" tIns="95987" rIns="95987" bIns="95987" spcCol="1270"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IN" b="1" dirty="0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92E4C118-47B7-B547-8EF1-2C7779DDC96D}"/>
              </a:ext>
            </a:extLst>
          </p:cNvPr>
          <p:cNvSpPr/>
          <p:nvPr/>
        </p:nvSpPr>
        <p:spPr>
          <a:xfrm>
            <a:off x="4591050" y="1033463"/>
            <a:ext cx="2017713" cy="979487"/>
          </a:xfrm>
          <a:custGeom>
            <a:avLst/>
            <a:gdLst>
              <a:gd name="connsiteX0" fmla="*/ 0 w 2017526"/>
              <a:gd name="connsiteY0" fmla="*/ 98044 h 980440"/>
              <a:gd name="connsiteX1" fmla="*/ 98044 w 2017526"/>
              <a:gd name="connsiteY1" fmla="*/ 0 h 980440"/>
              <a:gd name="connsiteX2" fmla="*/ 1919482 w 2017526"/>
              <a:gd name="connsiteY2" fmla="*/ 0 h 980440"/>
              <a:gd name="connsiteX3" fmla="*/ 2017526 w 2017526"/>
              <a:gd name="connsiteY3" fmla="*/ 98044 h 980440"/>
              <a:gd name="connsiteX4" fmla="*/ 2017526 w 2017526"/>
              <a:gd name="connsiteY4" fmla="*/ 882396 h 980440"/>
              <a:gd name="connsiteX5" fmla="*/ 1919482 w 2017526"/>
              <a:gd name="connsiteY5" fmla="*/ 980440 h 980440"/>
              <a:gd name="connsiteX6" fmla="*/ 98044 w 2017526"/>
              <a:gd name="connsiteY6" fmla="*/ 980440 h 980440"/>
              <a:gd name="connsiteX7" fmla="*/ 0 w 2017526"/>
              <a:gd name="connsiteY7" fmla="*/ 882396 h 980440"/>
              <a:gd name="connsiteX8" fmla="*/ 0 w 2017526"/>
              <a:gd name="connsiteY8" fmla="*/ 98044 h 98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7526" h="980440">
                <a:moveTo>
                  <a:pt x="0" y="98044"/>
                </a:moveTo>
                <a:cubicBezTo>
                  <a:pt x="0" y="43896"/>
                  <a:pt x="43896" y="0"/>
                  <a:pt x="98044" y="0"/>
                </a:cubicBezTo>
                <a:lnTo>
                  <a:pt x="1919482" y="0"/>
                </a:lnTo>
                <a:cubicBezTo>
                  <a:pt x="1973630" y="0"/>
                  <a:pt x="2017526" y="43896"/>
                  <a:pt x="2017526" y="98044"/>
                </a:cubicBezTo>
                <a:lnTo>
                  <a:pt x="2017526" y="882396"/>
                </a:lnTo>
                <a:cubicBezTo>
                  <a:pt x="2017526" y="936544"/>
                  <a:pt x="1973630" y="980440"/>
                  <a:pt x="1919482" y="980440"/>
                </a:cubicBezTo>
                <a:lnTo>
                  <a:pt x="98044" y="980440"/>
                </a:lnTo>
                <a:cubicBezTo>
                  <a:pt x="43896" y="980440"/>
                  <a:pt x="0" y="936544"/>
                  <a:pt x="0" y="882396"/>
                </a:cubicBezTo>
                <a:lnTo>
                  <a:pt x="0" y="98044"/>
                </a:lnTo>
                <a:close/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7296" tIns="97296" rIns="97296" bIns="97296" spcCol="1270"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b="1" dirty="0">
                <a:solidFill>
                  <a:srgbClr val="0070C0"/>
                </a:solidFill>
              </a:rPr>
              <a:t>Fissile partly spent</a:t>
            </a:r>
          </a:p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b="1" dirty="0">
                <a:solidFill>
                  <a:srgbClr val="0070C0"/>
                </a:solidFill>
              </a:rPr>
              <a:t>Fertile partly converted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5690895C-4F40-CF40-A4C8-61995A9B1E2D}"/>
              </a:ext>
            </a:extLst>
          </p:cNvPr>
          <p:cNvSpPr/>
          <p:nvPr/>
        </p:nvSpPr>
        <p:spPr>
          <a:xfrm>
            <a:off x="7227888" y="1033463"/>
            <a:ext cx="1547812" cy="979487"/>
          </a:xfrm>
          <a:custGeom>
            <a:avLst/>
            <a:gdLst>
              <a:gd name="connsiteX0" fmla="*/ 0 w 1548013"/>
              <a:gd name="connsiteY0" fmla="*/ 98044 h 980440"/>
              <a:gd name="connsiteX1" fmla="*/ 98044 w 1548013"/>
              <a:gd name="connsiteY1" fmla="*/ 0 h 980440"/>
              <a:gd name="connsiteX2" fmla="*/ 1449969 w 1548013"/>
              <a:gd name="connsiteY2" fmla="*/ 0 h 980440"/>
              <a:gd name="connsiteX3" fmla="*/ 1548013 w 1548013"/>
              <a:gd name="connsiteY3" fmla="*/ 98044 h 980440"/>
              <a:gd name="connsiteX4" fmla="*/ 1548013 w 1548013"/>
              <a:gd name="connsiteY4" fmla="*/ 882396 h 980440"/>
              <a:gd name="connsiteX5" fmla="*/ 1449969 w 1548013"/>
              <a:gd name="connsiteY5" fmla="*/ 980440 h 980440"/>
              <a:gd name="connsiteX6" fmla="*/ 98044 w 1548013"/>
              <a:gd name="connsiteY6" fmla="*/ 980440 h 980440"/>
              <a:gd name="connsiteX7" fmla="*/ 0 w 1548013"/>
              <a:gd name="connsiteY7" fmla="*/ 882396 h 980440"/>
              <a:gd name="connsiteX8" fmla="*/ 0 w 1548013"/>
              <a:gd name="connsiteY8" fmla="*/ 98044 h 98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8013" h="980440">
                <a:moveTo>
                  <a:pt x="0" y="98044"/>
                </a:moveTo>
                <a:cubicBezTo>
                  <a:pt x="0" y="43896"/>
                  <a:pt x="43896" y="0"/>
                  <a:pt x="98044" y="0"/>
                </a:cubicBezTo>
                <a:lnTo>
                  <a:pt x="1449969" y="0"/>
                </a:lnTo>
                <a:cubicBezTo>
                  <a:pt x="1504117" y="0"/>
                  <a:pt x="1548013" y="43896"/>
                  <a:pt x="1548013" y="98044"/>
                </a:cubicBezTo>
                <a:lnTo>
                  <a:pt x="1548013" y="882396"/>
                </a:lnTo>
                <a:cubicBezTo>
                  <a:pt x="1548013" y="936544"/>
                  <a:pt x="1504117" y="980440"/>
                  <a:pt x="1449969" y="980440"/>
                </a:cubicBezTo>
                <a:lnTo>
                  <a:pt x="98044" y="980440"/>
                </a:lnTo>
                <a:cubicBezTo>
                  <a:pt x="43896" y="980440"/>
                  <a:pt x="0" y="936544"/>
                  <a:pt x="0" y="882396"/>
                </a:cubicBezTo>
                <a:lnTo>
                  <a:pt x="0" y="98044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7296" tIns="97296" rIns="97296" bIns="97296" spcCol="1270"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b="1" dirty="0">
                <a:solidFill>
                  <a:srgbClr val="0070C0"/>
                </a:solidFill>
              </a:rPr>
              <a:t>Spent Fuel Repository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0CE8263-A4DD-724F-B190-7AB547947DDB}"/>
              </a:ext>
            </a:extLst>
          </p:cNvPr>
          <p:cNvSpPr txBox="1"/>
          <p:nvPr/>
        </p:nvSpPr>
        <p:spPr>
          <a:xfrm>
            <a:off x="107950" y="2457450"/>
            <a:ext cx="8928100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IN" sz="2800" b="1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  <a:t>Once Through Fuel Cycle</a:t>
            </a:r>
          </a:p>
        </p:txBody>
      </p:sp>
      <p:sp>
        <p:nvSpPr>
          <p:cNvPr id="258059" name="Flowchart: Delay 1">
            <a:extLst>
              <a:ext uri="{FF2B5EF4-FFF2-40B4-BE49-F238E27FC236}">
                <a16:creationId xmlns:a16="http://schemas.microsoft.com/office/drawing/2014/main" id="{AC1D7340-002B-9C47-B571-24450EB86D2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628900" y="736600"/>
            <a:ext cx="1285875" cy="1431925"/>
          </a:xfrm>
          <a:prstGeom prst="flowChartDelay">
            <a:avLst/>
          </a:prstGeom>
          <a:solidFill>
            <a:schemeClr val="bg1"/>
          </a:solidFill>
          <a:ln w="25400">
            <a:solidFill>
              <a:srgbClr val="00B050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 u="sng">
              <a:latin typeface="Tahoma" panose="020B0604030504040204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BDBF4AC-1101-9345-B446-DE85A5190D84}"/>
              </a:ext>
            </a:extLst>
          </p:cNvPr>
          <p:cNvCxnSpPr/>
          <p:nvPr/>
        </p:nvCxnSpPr>
        <p:spPr>
          <a:xfrm>
            <a:off x="6732588" y="1522413"/>
            <a:ext cx="457200" cy="0"/>
          </a:xfrm>
          <a:prstGeom prst="line">
            <a:avLst/>
          </a:prstGeom>
          <a:ln w="47625">
            <a:solidFill>
              <a:srgbClr val="7030A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B4F234-C4BE-9448-AB70-70230E5B22BD}"/>
              </a:ext>
            </a:extLst>
          </p:cNvPr>
          <p:cNvCxnSpPr/>
          <p:nvPr/>
        </p:nvCxnSpPr>
        <p:spPr>
          <a:xfrm>
            <a:off x="4067175" y="1555750"/>
            <a:ext cx="457200" cy="0"/>
          </a:xfrm>
          <a:prstGeom prst="line">
            <a:avLst/>
          </a:prstGeom>
          <a:ln w="47625">
            <a:solidFill>
              <a:srgbClr val="7030A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499AB2A-3265-2D42-86D3-929D1DCFD9BA}"/>
              </a:ext>
            </a:extLst>
          </p:cNvPr>
          <p:cNvCxnSpPr/>
          <p:nvPr/>
        </p:nvCxnSpPr>
        <p:spPr>
          <a:xfrm>
            <a:off x="1976438" y="1527175"/>
            <a:ext cx="457200" cy="0"/>
          </a:xfrm>
          <a:prstGeom prst="line">
            <a:avLst/>
          </a:prstGeom>
          <a:ln w="47625">
            <a:solidFill>
              <a:srgbClr val="7030A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6B044716-1EFF-B64B-8885-665B7FE39654}"/>
              </a:ext>
            </a:extLst>
          </p:cNvPr>
          <p:cNvSpPr txBox="1"/>
          <p:nvPr/>
        </p:nvSpPr>
        <p:spPr>
          <a:xfrm>
            <a:off x="2487613" y="1098550"/>
            <a:ext cx="1566862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600" b="1" dirty="0">
                <a:solidFill>
                  <a:srgbClr val="0070C0"/>
                </a:solidFill>
                <a:latin typeface="+mn-lt"/>
                <a:ea typeface="+mn-ea"/>
                <a:cs typeface="Arial" charset="0"/>
              </a:rPr>
              <a:t>Nuclear Reactor</a:t>
            </a:r>
            <a:endParaRPr lang="en-IN" sz="2600" b="1" dirty="0">
              <a:solidFill>
                <a:srgbClr val="0070C0"/>
              </a:solidFill>
              <a:latin typeface="+mn-lt"/>
              <a:ea typeface="+mn-ea"/>
              <a:cs typeface="Arial" charset="0"/>
            </a:endParaRPr>
          </a:p>
        </p:txBody>
      </p:sp>
      <p:grpSp>
        <p:nvGrpSpPr>
          <p:cNvPr id="10" name="Group 22">
            <a:extLst>
              <a:ext uri="{FF2B5EF4-FFF2-40B4-BE49-F238E27FC236}">
                <a16:creationId xmlns:a16="http://schemas.microsoft.com/office/drawing/2014/main" id="{5B581864-505A-7A4B-BC87-0A1E4AE76A95}"/>
              </a:ext>
            </a:extLst>
          </p:cNvPr>
          <p:cNvGrpSpPr>
            <a:grpSpLocks/>
          </p:cNvGrpSpPr>
          <p:nvPr/>
        </p:nvGrpSpPr>
        <p:grpSpPr bwMode="auto">
          <a:xfrm>
            <a:off x="5800725" y="2012950"/>
            <a:ext cx="2889250" cy="1314450"/>
            <a:chOff x="5800005" y="2013421"/>
            <a:chExt cx="2889898" cy="13146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B009EE9-731E-154A-AE4B-BB6F3E2A224D}"/>
                </a:ext>
              </a:extLst>
            </p:cNvPr>
            <p:cNvSpPr/>
            <p:nvPr/>
          </p:nvSpPr>
          <p:spPr>
            <a:xfrm>
              <a:off x="6609812" y="2122977"/>
              <a:ext cx="2080091" cy="11320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b="1" dirty="0"/>
                <a:t>Huge energy potential !!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AF8F1C41-D190-2441-B329-F2B4DC9E460D}"/>
                </a:ext>
              </a:extLst>
            </p:cNvPr>
            <p:cNvCxnSpPr/>
            <p:nvPr/>
          </p:nvCxnSpPr>
          <p:spPr>
            <a:xfrm flipH="1">
              <a:off x="5800005" y="2980366"/>
              <a:ext cx="932072" cy="347718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31612CEC-D24E-7D4F-BA80-78DC34EB5130}"/>
                </a:ext>
              </a:extLst>
            </p:cNvPr>
            <p:cNvCxnSpPr>
              <a:endCxn id="41" idx="5"/>
            </p:cNvCxnSpPr>
            <p:nvPr/>
          </p:nvCxnSpPr>
          <p:spPr>
            <a:xfrm flipH="1" flipV="1">
              <a:off x="6511365" y="2013421"/>
              <a:ext cx="449364" cy="269919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902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54000" y="2006600"/>
            <a:ext cx="8407542" cy="4329861"/>
            <a:chOff x="204481" y="1228085"/>
            <a:chExt cx="5883082" cy="2655504"/>
          </a:xfrm>
        </p:grpSpPr>
        <p:sp>
          <p:nvSpPr>
            <p:cNvPr id="237571" name="Oval 2"/>
            <p:cNvSpPr>
              <a:spLocks noChangeAspect="1" noChangeArrowheads="1"/>
            </p:cNvSpPr>
            <p:nvPr/>
          </p:nvSpPr>
          <p:spPr bwMode="auto">
            <a:xfrm>
              <a:off x="914400" y="1585913"/>
              <a:ext cx="685800" cy="34290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64"/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 dirty="0">
                  <a:solidFill>
                    <a:schemeClr val="accent1">
                      <a:lumMod val="50000"/>
                    </a:schemeClr>
                  </a:solidFill>
                </a:rPr>
                <a:t>232</a:t>
              </a: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Th</a:t>
              </a:r>
              <a:endParaRPr lang="en-US" sz="2400" baseline="300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237572" name="Oval 3"/>
            <p:cNvSpPr>
              <a:spLocks noChangeAspect="1" noChangeArrowheads="1"/>
            </p:cNvSpPr>
            <p:nvPr/>
          </p:nvSpPr>
          <p:spPr bwMode="auto">
            <a:xfrm>
              <a:off x="2343150" y="1585913"/>
              <a:ext cx="685800" cy="342900"/>
            </a:xfrm>
            <a:prstGeom prst="ellipse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 dirty="0">
                  <a:solidFill>
                    <a:schemeClr val="accent1">
                      <a:lumMod val="50000"/>
                    </a:schemeClr>
                  </a:solidFill>
                </a:rPr>
                <a:t>233</a:t>
              </a: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Th</a:t>
              </a:r>
              <a:endParaRPr lang="en-US" sz="2400" baseline="300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237573" name="Oval 4"/>
            <p:cNvSpPr>
              <a:spLocks noChangeArrowheads="1"/>
            </p:cNvSpPr>
            <p:nvPr/>
          </p:nvSpPr>
          <p:spPr bwMode="auto">
            <a:xfrm>
              <a:off x="3771900" y="1585913"/>
              <a:ext cx="685800" cy="342900"/>
            </a:xfrm>
            <a:prstGeom prst="ellipse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 dirty="0">
                  <a:solidFill>
                    <a:schemeClr val="accent1">
                      <a:lumMod val="50000"/>
                    </a:schemeClr>
                  </a:solidFill>
                </a:rPr>
                <a:t>233</a:t>
              </a: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Pa</a:t>
              </a:r>
              <a:endParaRPr lang="en-US" sz="2400" baseline="300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237574" name="Oval 5"/>
            <p:cNvSpPr>
              <a:spLocks noChangeArrowheads="1"/>
            </p:cNvSpPr>
            <p:nvPr/>
          </p:nvSpPr>
          <p:spPr bwMode="auto">
            <a:xfrm>
              <a:off x="5200650" y="1628775"/>
              <a:ext cx="685800" cy="34290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C7B9"/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/>
                <a:t>233</a:t>
              </a:r>
              <a:r>
                <a:rPr lang="en-US" sz="2400" b="1"/>
                <a:t>U</a:t>
              </a:r>
              <a:endParaRPr lang="en-US" sz="2400" baseline="30000">
                <a:latin typeface="Verdana" pitchFamily="34" charset="0"/>
              </a:endParaRPr>
            </a:p>
          </p:txBody>
        </p:sp>
        <p:sp>
          <p:nvSpPr>
            <p:cNvPr id="237575" name="Text Box 6"/>
            <p:cNvSpPr txBox="1">
              <a:spLocks noChangeArrowheads="1"/>
            </p:cNvSpPr>
            <p:nvPr/>
          </p:nvSpPr>
          <p:spPr bwMode="auto">
            <a:xfrm>
              <a:off x="1617563" y="1519720"/>
              <a:ext cx="628650" cy="226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 dirty="0">
                  <a:latin typeface="Verdana" pitchFamily="34" charset="0"/>
                  <a:sym typeface="Symbol" pitchFamily="18" charset="2"/>
                </a:rPr>
                <a:t></a:t>
              </a:r>
              <a:endParaRPr lang="en-US" sz="2400" dirty="0">
                <a:latin typeface="Verdana" pitchFamily="34" charset="0"/>
              </a:endParaRPr>
            </a:p>
          </p:txBody>
        </p:sp>
        <p:sp>
          <p:nvSpPr>
            <p:cNvPr id="237576" name="Line 7"/>
            <p:cNvSpPr>
              <a:spLocks noChangeShapeType="1"/>
            </p:cNvSpPr>
            <p:nvPr/>
          </p:nvSpPr>
          <p:spPr bwMode="auto">
            <a:xfrm>
              <a:off x="1600200" y="1757363"/>
              <a:ext cx="742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7577" name="Line 8"/>
            <p:cNvSpPr>
              <a:spLocks noChangeShapeType="1"/>
            </p:cNvSpPr>
            <p:nvPr/>
          </p:nvSpPr>
          <p:spPr bwMode="auto">
            <a:xfrm>
              <a:off x="3028950" y="1757363"/>
              <a:ext cx="742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7578" name="Line 9"/>
            <p:cNvSpPr>
              <a:spLocks noChangeShapeType="1"/>
            </p:cNvSpPr>
            <p:nvPr/>
          </p:nvSpPr>
          <p:spPr bwMode="auto">
            <a:xfrm>
              <a:off x="4457700" y="1757363"/>
              <a:ext cx="742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7579" name="Text Box 10"/>
            <p:cNvSpPr txBox="1">
              <a:spLocks noChangeArrowheads="1"/>
            </p:cNvSpPr>
            <p:nvPr/>
          </p:nvSpPr>
          <p:spPr bwMode="auto">
            <a:xfrm>
              <a:off x="3200401" y="1543050"/>
              <a:ext cx="217831" cy="226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Verdana" pitchFamily="34" charset="0"/>
                  <a:sym typeface="Symbol" pitchFamily="18" charset="2"/>
                </a:rPr>
                <a:t></a:t>
              </a:r>
              <a:endParaRPr lang="en-US" dirty="0">
                <a:latin typeface="Verdana" pitchFamily="34" charset="0"/>
              </a:endParaRPr>
            </a:p>
          </p:txBody>
        </p:sp>
        <p:sp>
          <p:nvSpPr>
            <p:cNvPr id="237580" name="Text Box 11"/>
            <p:cNvSpPr txBox="1">
              <a:spLocks noChangeArrowheads="1"/>
            </p:cNvSpPr>
            <p:nvPr/>
          </p:nvSpPr>
          <p:spPr bwMode="auto">
            <a:xfrm>
              <a:off x="4686301" y="1543050"/>
              <a:ext cx="217831" cy="226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Verdana" pitchFamily="34" charset="0"/>
                  <a:sym typeface="Symbol" pitchFamily="18" charset="2"/>
                </a:rPr>
                <a:t>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237581" name="Text Box 12"/>
            <p:cNvSpPr txBox="1">
              <a:spLocks noChangeArrowheads="1"/>
            </p:cNvSpPr>
            <p:nvPr/>
          </p:nvSpPr>
          <p:spPr bwMode="auto">
            <a:xfrm>
              <a:off x="685801" y="2271713"/>
              <a:ext cx="699258" cy="283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Fertile</a:t>
              </a:r>
              <a:endParaRPr lang="en-US" sz="2400">
                <a:latin typeface="Verdana" pitchFamily="34" charset="0"/>
              </a:endParaRPr>
            </a:p>
          </p:txBody>
        </p:sp>
        <p:sp>
          <p:nvSpPr>
            <p:cNvPr id="237583" name="Text Box 14"/>
            <p:cNvSpPr txBox="1">
              <a:spLocks noChangeArrowheads="1"/>
            </p:cNvSpPr>
            <p:nvPr/>
          </p:nvSpPr>
          <p:spPr bwMode="auto">
            <a:xfrm>
              <a:off x="5257801" y="2314575"/>
              <a:ext cx="667625" cy="283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Fissile</a:t>
              </a:r>
              <a:endParaRPr lang="en-US" sz="2400" dirty="0">
                <a:latin typeface="Verdana" pitchFamily="34" charset="0"/>
              </a:endParaRPr>
            </a:p>
          </p:txBody>
        </p:sp>
        <p:sp>
          <p:nvSpPr>
            <p:cNvPr id="237584" name="Oval 15"/>
            <p:cNvSpPr>
              <a:spLocks noChangeArrowheads="1"/>
            </p:cNvSpPr>
            <p:nvPr/>
          </p:nvSpPr>
          <p:spPr bwMode="auto">
            <a:xfrm>
              <a:off x="944063" y="2828925"/>
              <a:ext cx="685800" cy="34290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64"/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 dirty="0">
                  <a:solidFill>
                    <a:schemeClr val="accent1">
                      <a:lumMod val="50000"/>
                    </a:schemeClr>
                  </a:solidFill>
                </a:rPr>
                <a:t>238</a:t>
              </a: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U</a:t>
              </a:r>
              <a:endParaRPr lang="en-US" sz="2400" baseline="300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237585" name="Oval 16"/>
            <p:cNvSpPr>
              <a:spLocks noChangeArrowheads="1"/>
            </p:cNvSpPr>
            <p:nvPr/>
          </p:nvSpPr>
          <p:spPr bwMode="auto">
            <a:xfrm>
              <a:off x="2429963" y="2828925"/>
              <a:ext cx="685800" cy="342900"/>
            </a:xfrm>
            <a:prstGeom prst="ellipse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 dirty="0">
                  <a:solidFill>
                    <a:schemeClr val="accent1">
                      <a:lumMod val="50000"/>
                    </a:schemeClr>
                  </a:solidFill>
                </a:rPr>
                <a:t>239</a:t>
              </a: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U</a:t>
              </a:r>
              <a:endParaRPr lang="en-US" sz="2400" baseline="300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237586" name="Oval 17"/>
            <p:cNvSpPr>
              <a:spLocks noChangeArrowheads="1"/>
            </p:cNvSpPr>
            <p:nvPr/>
          </p:nvSpPr>
          <p:spPr bwMode="auto">
            <a:xfrm>
              <a:off x="3858713" y="2871788"/>
              <a:ext cx="685800" cy="342900"/>
            </a:xfrm>
            <a:prstGeom prst="ellipse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 dirty="0">
                  <a:solidFill>
                    <a:schemeClr val="accent1">
                      <a:lumMod val="50000"/>
                    </a:schemeClr>
                  </a:solidFill>
                </a:rPr>
                <a:t>239</a:t>
              </a: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Np</a:t>
              </a:r>
              <a:endParaRPr lang="en-US" sz="2400" baseline="300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237587" name="Oval 18"/>
            <p:cNvSpPr>
              <a:spLocks noChangeArrowheads="1"/>
            </p:cNvSpPr>
            <p:nvPr/>
          </p:nvSpPr>
          <p:spPr bwMode="auto">
            <a:xfrm>
              <a:off x="5401763" y="2871788"/>
              <a:ext cx="685800" cy="34290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C7B9"/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baseline="30000"/>
                <a:t>239</a:t>
              </a:r>
              <a:r>
                <a:rPr lang="en-US" sz="2400" b="1"/>
                <a:t>Pu</a:t>
              </a:r>
              <a:endParaRPr lang="en-US" sz="2400" baseline="30000">
                <a:latin typeface="Verdana" pitchFamily="34" charset="0"/>
              </a:endParaRPr>
            </a:p>
          </p:txBody>
        </p:sp>
        <p:sp>
          <p:nvSpPr>
            <p:cNvPr id="237588" name="Text Box 19"/>
            <p:cNvSpPr txBox="1">
              <a:spLocks noChangeArrowheads="1"/>
            </p:cNvSpPr>
            <p:nvPr/>
          </p:nvSpPr>
          <p:spPr bwMode="auto">
            <a:xfrm>
              <a:off x="1744163" y="2765447"/>
              <a:ext cx="571500" cy="226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 dirty="0">
                  <a:latin typeface="Verdana" pitchFamily="34" charset="0"/>
                  <a:sym typeface="Symbol" pitchFamily="18" charset="2"/>
                </a:rPr>
                <a:t></a:t>
              </a:r>
              <a:endParaRPr lang="en-US" sz="2400" dirty="0">
                <a:latin typeface="Verdana" pitchFamily="34" charset="0"/>
              </a:endParaRPr>
            </a:p>
          </p:txBody>
        </p:sp>
        <p:sp>
          <p:nvSpPr>
            <p:cNvPr id="237589" name="Line 20"/>
            <p:cNvSpPr>
              <a:spLocks noChangeShapeType="1"/>
            </p:cNvSpPr>
            <p:nvPr/>
          </p:nvSpPr>
          <p:spPr bwMode="auto">
            <a:xfrm>
              <a:off x="1687013" y="3000375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7590" name="Line 21"/>
            <p:cNvSpPr>
              <a:spLocks noChangeShapeType="1"/>
            </p:cNvSpPr>
            <p:nvPr/>
          </p:nvSpPr>
          <p:spPr bwMode="auto">
            <a:xfrm>
              <a:off x="3115763" y="3000375"/>
              <a:ext cx="742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7591" name="Line 22"/>
            <p:cNvSpPr>
              <a:spLocks noChangeShapeType="1"/>
            </p:cNvSpPr>
            <p:nvPr/>
          </p:nvSpPr>
          <p:spPr bwMode="auto">
            <a:xfrm>
              <a:off x="4601663" y="3043238"/>
              <a:ext cx="742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7592" name="Text Box 23"/>
            <p:cNvSpPr txBox="1">
              <a:spLocks noChangeArrowheads="1"/>
            </p:cNvSpPr>
            <p:nvPr/>
          </p:nvSpPr>
          <p:spPr bwMode="auto">
            <a:xfrm>
              <a:off x="3344363" y="2786062"/>
              <a:ext cx="217831" cy="226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Verdana" pitchFamily="34" charset="0"/>
                  <a:sym typeface="Symbol" pitchFamily="18" charset="2"/>
                </a:rPr>
                <a:t>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237593" name="Text Box 24"/>
            <p:cNvSpPr txBox="1">
              <a:spLocks noChangeArrowheads="1"/>
            </p:cNvSpPr>
            <p:nvPr/>
          </p:nvSpPr>
          <p:spPr bwMode="auto">
            <a:xfrm>
              <a:off x="4887413" y="2828925"/>
              <a:ext cx="217831" cy="226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Verdana" pitchFamily="34" charset="0"/>
                  <a:sym typeface="Symbol" pitchFamily="18" charset="2"/>
                </a:rPr>
                <a:t></a:t>
              </a:r>
              <a:endParaRPr lang="en-US">
                <a:latin typeface="Verdana" pitchFamily="34" charset="0"/>
              </a:endParaRPr>
            </a:p>
          </p:txBody>
        </p:sp>
        <p:sp>
          <p:nvSpPr>
            <p:cNvPr id="237601" name="Text Box 33"/>
            <p:cNvSpPr txBox="1">
              <a:spLocks noChangeArrowheads="1"/>
            </p:cNvSpPr>
            <p:nvPr/>
          </p:nvSpPr>
          <p:spPr bwMode="auto">
            <a:xfrm>
              <a:off x="886913" y="3600450"/>
              <a:ext cx="699258" cy="283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Fertile</a:t>
              </a:r>
              <a:endParaRPr lang="en-US" sz="2400">
                <a:latin typeface="Verdana" pitchFamily="34" charset="0"/>
              </a:endParaRPr>
            </a:p>
          </p:txBody>
        </p:sp>
        <p:sp>
          <p:nvSpPr>
            <p:cNvPr id="237602" name="Text Box 34"/>
            <p:cNvSpPr txBox="1">
              <a:spLocks noChangeArrowheads="1"/>
            </p:cNvSpPr>
            <p:nvPr/>
          </p:nvSpPr>
          <p:spPr bwMode="auto">
            <a:xfrm>
              <a:off x="5344613" y="3557588"/>
              <a:ext cx="667625" cy="283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Fissile</a:t>
              </a:r>
              <a:endParaRPr lang="en-US" sz="2400" dirty="0">
                <a:latin typeface="Verdana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294490" y="1390258"/>
              <a:ext cx="205740" cy="154305"/>
            </a:xfrm>
            <a:prstGeom prst="ellipse">
              <a:avLst/>
            </a:prstGeom>
            <a:gradFill flip="none" rotWithShape="1">
              <a:gsLst>
                <a:gs pos="100000">
                  <a:srgbClr val="C00000"/>
                </a:gs>
                <a:gs pos="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stCxn id="2" idx="5"/>
            </p:cNvCxnSpPr>
            <p:nvPr/>
          </p:nvCxnSpPr>
          <p:spPr>
            <a:xfrm>
              <a:off x="470100" y="1521965"/>
              <a:ext cx="444300" cy="1596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266194" y="1228085"/>
              <a:ext cx="244752" cy="2265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Verdana" pitchFamily="34" charset="0"/>
                </a:rPr>
                <a:t>n</a:t>
              </a:r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232777" y="3214688"/>
              <a:ext cx="205740" cy="154305"/>
            </a:xfrm>
            <a:prstGeom prst="ellipse">
              <a:avLst/>
            </a:prstGeom>
            <a:gradFill flip="none" rotWithShape="1">
              <a:gsLst>
                <a:gs pos="100000">
                  <a:srgbClr val="C00000"/>
                </a:gs>
                <a:gs pos="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434430" y="3052515"/>
              <a:ext cx="509633" cy="1965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204481" y="3052515"/>
              <a:ext cx="244752" cy="2265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Verdana" pitchFamily="34" charset="0"/>
                </a:rPr>
                <a:t>n</a:t>
              </a:r>
              <a:endParaRPr lang="en-US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8395" y="-20159"/>
            <a:ext cx="9144000" cy="1320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omic Sans MS" panose="030F0902030302020204" pitchFamily="66" charset="0"/>
              </a:rPr>
              <a:t>Conversion from Fertile to Fissile Materials</a:t>
            </a:r>
          </a:p>
        </p:txBody>
      </p:sp>
    </p:spTree>
    <p:extLst>
      <p:ext uri="{BB962C8B-B14F-4D97-AF65-F5344CB8AC3E}">
        <p14:creationId xmlns:p14="http://schemas.microsoft.com/office/powerpoint/2010/main" val="240147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9119" y="106265"/>
            <a:ext cx="6009890" cy="46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" y="-24"/>
            <a:ext cx="91440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solidFill>
                  <a:srgbClr val="C00000"/>
                </a:solidFill>
                <a:latin typeface="Comic Sans MS" panose="030F0902030302020204" pitchFamily="66" charset="0"/>
              </a:rPr>
              <a:t>Variation of  </a:t>
            </a:r>
            <a:r>
              <a:rPr lang="el-GR" sz="2800" dirty="0">
                <a:solidFill>
                  <a:srgbClr val="C00000"/>
                </a:solidFill>
              </a:rPr>
              <a:t>η</a:t>
            </a:r>
            <a:r>
              <a:rPr lang="en-IN" sz="2800" dirty="0">
                <a:solidFill>
                  <a:srgbClr val="C00000"/>
                </a:solidFill>
                <a:latin typeface="Comic Sans MS" panose="030F0902030302020204" pitchFamily="66" charset="0"/>
              </a:rPr>
              <a:t> with neutron energy</a:t>
            </a: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594354" y="5157192"/>
            <a:ext cx="6362021" cy="836021"/>
            <a:chOff x="4967733" y="1173749"/>
            <a:chExt cx="4803068" cy="540466"/>
          </a:xfrm>
          <a:noFill/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4967733" y="1474561"/>
              <a:ext cx="4787192" cy="2396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Arial" charset="0"/>
                </a:rPr>
                <a:t>      Thermal neutrons absorbed in fuel</a:t>
              </a:r>
            </a:p>
          </p:txBody>
        </p:sp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4967733" y="1245961"/>
              <a:ext cx="660173" cy="2387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b="1" i="0" u="none" strike="noStrike" kern="1200" cap="none" spc="0" normalizeH="0" baseline="0" noProof="0" dirty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Arial" charset="0"/>
                  <a:sym typeface="Symbol" pitchFamily="18" charset="2"/>
                </a:rPr>
                <a:t></a:t>
              </a:r>
              <a:r>
                <a:rPr kumimoji="0" lang="en-IN" b="1" i="0" u="none" strike="noStrike" kern="1200" cap="none" spc="0" normalizeH="0" baseline="0" noProof="0" dirty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Arial" charset="0"/>
                </a:rPr>
                <a:t> =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ahoma" pitchFamily="34" charset="0"/>
                <a:ea typeface="+mn-ea"/>
                <a:cs typeface="Arial" charset="0"/>
              </a:endParaRPr>
            </a:p>
          </p:txBody>
        </p:sp>
        <p:cxnSp>
          <p:nvCxnSpPr>
            <p:cNvPr id="9" name="Straight Connector 59"/>
            <p:cNvCxnSpPr>
              <a:cxnSpLocks noChangeShapeType="1"/>
            </p:cNvCxnSpPr>
            <p:nvPr/>
          </p:nvCxnSpPr>
          <p:spPr bwMode="auto">
            <a:xfrm>
              <a:off x="5627906" y="1458688"/>
              <a:ext cx="3888688" cy="10884"/>
            </a:xfrm>
            <a:prstGeom prst="line">
              <a:avLst/>
            </a:prstGeom>
            <a:grpFill/>
            <a:ln w="15875" algn="ctr">
              <a:solidFill>
                <a:srgbClr val="0033CC"/>
              </a:solidFill>
              <a:round/>
              <a:headEnd/>
              <a:tailEnd/>
            </a:ln>
          </p:spPr>
        </p:cxnSp>
        <p:sp>
          <p:nvSpPr>
            <p:cNvPr id="10" name="TextBox 6"/>
            <p:cNvSpPr txBox="1">
              <a:spLocks noChangeArrowheads="1"/>
            </p:cNvSpPr>
            <p:nvPr/>
          </p:nvSpPr>
          <p:spPr bwMode="auto">
            <a:xfrm>
              <a:off x="5467888" y="1173749"/>
              <a:ext cx="4302913" cy="4178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b="1" i="0" u="none" strike="noStrike" kern="1200" cap="none" spc="0" normalizeH="0" baseline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Arial" charset="0"/>
                </a:rPr>
                <a:t>Total neutrons produced in fuel</a:t>
              </a:r>
              <a:r>
                <a:rPr kumimoji="0" lang="en-IN" b="1" i="0" u="none" strike="noStrike" kern="1200" cap="none" spc="0" normalizeH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Arial" charset="0"/>
                </a:rPr>
                <a:t> </a:t>
              </a:r>
              <a:r>
                <a:rPr kumimoji="0" lang="en-IN" b="1" i="0" u="none" kern="1200" cap="none" spc="0" normalizeH="0" baseline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Arial" charset="0"/>
                </a:rPr>
                <a:t>due to </a:t>
              </a:r>
              <a:r>
                <a:rPr kumimoji="0" lang="en-IN" b="1" i="0" u="none" strike="noStrike" kern="1200" cap="none" spc="0" normalizeH="0" baseline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Arial" charset="0"/>
                </a:rPr>
                <a:t>fission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ahoma" pitchFamily="34" charset="0"/>
                <a:ea typeface="+mn-ea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7049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B991675-7337-6C47-BD9C-7F0C997DAF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Development of Molten Salt Breeder Reactors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FA687EB-6291-7C41-9623-0973ED0C4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334000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The fuel is in the molten salt form </a:t>
            </a:r>
          </a:p>
          <a:p>
            <a:pPr marL="0" indent="0" algn="just" eaLnBrk="1" hangingPunct="1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     (Li</a:t>
            </a:r>
            <a:r>
              <a:rPr lang="en-US" sz="2000" baseline="30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7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F, BeF</a:t>
            </a:r>
            <a:r>
              <a:rPr lang="en-US" sz="2000" baseline="-25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, ThF</a:t>
            </a:r>
            <a:r>
              <a:rPr lang="en-US" sz="2000" baseline="-25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4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, UF</a:t>
            </a:r>
            <a:r>
              <a:rPr lang="en-US" sz="2000" baseline="-25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4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)</a:t>
            </a: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circulated</a:t>
            </a:r>
          </a:p>
          <a:p>
            <a:pPr marL="0" indent="0" algn="just" eaLnBrk="1" hangingPunct="1"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     through the heat exchangers and </a:t>
            </a:r>
          </a:p>
          <a:p>
            <a:pPr marL="0" indent="0" algn="just" eaLnBrk="1" hangingPunct="1"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     reprocessed online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en-US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Air craft Reactor Experiment </a:t>
            </a:r>
          </a:p>
          <a:p>
            <a:pPr marL="0" indent="0" algn="just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    (ARE) 1954, 2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MWt</a:t>
            </a:r>
            <a:endParaRPr lang="en-US" sz="2000" dirty="0">
              <a:solidFill>
                <a:srgbClr val="C0000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en-US" sz="2000" dirty="0">
              <a:solidFill>
                <a:srgbClr val="C0000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                                                                                         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Molten Salt Reactor Experiment (MSRE)</a:t>
            </a:r>
          </a:p>
          <a:p>
            <a:pPr marL="0" indent="0" algn="just" eaLnBrk="1" hangingPunct="1"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     (ORNL, 1965-1969); 8 </a:t>
            </a:r>
            <a:r>
              <a:rPr lang="en-US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MWt</a:t>
            </a: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      all three fissile nuclides tested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en-US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en-US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Single Fluid MSBR (Breeding ratio 1.04) and Two fluid MSBR 1000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MWe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designed (Breeding ratio 1.07) using thorium fuel</a:t>
            </a:r>
          </a:p>
        </p:txBody>
      </p:sp>
      <p:pic>
        <p:nvPicPr>
          <p:cNvPr id="15364" name="Picture 5" descr="C:\Users\Sachet\Downloads\alvin_weinberg.jpg">
            <a:extLst>
              <a:ext uri="{FF2B5EF4-FFF2-40B4-BE49-F238E27FC236}">
                <a16:creationId xmlns:a16="http://schemas.microsoft.com/office/drawing/2014/main" id="{11989421-AB2A-E349-A924-7887D8C44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990599"/>
            <a:ext cx="2539008" cy="3300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972BED3-CB68-4B4D-8180-035F901945D6}"/>
              </a:ext>
            </a:extLst>
          </p:cNvPr>
          <p:cNvSpPr/>
          <p:nvPr/>
        </p:nvSpPr>
        <p:spPr>
          <a:xfrm>
            <a:off x="5796136" y="4266882"/>
            <a:ext cx="34788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Alvin Weinberg (1915-  2006)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4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B7324B1A-D043-2245-BD44-4451FD02CBB7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Molten Salt Reactors (MSR)</a:t>
            </a:r>
            <a:endParaRPr lang="en-IN" sz="2800" dirty="0">
              <a:solidFill>
                <a:srgbClr val="C00000"/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62466" name="TextBox 51">
            <a:extLst>
              <a:ext uri="{FF2B5EF4-FFF2-40B4-BE49-F238E27FC236}">
                <a16:creationId xmlns:a16="http://schemas.microsoft.com/office/drawing/2014/main" id="{4295A34B-9741-5C48-B4BD-E6C9FC8F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90550"/>
            <a:ext cx="3352800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en-US" altLang="en-US" sz="1800" dirty="0">
              <a:solidFill>
                <a:srgbClr val="4606BA"/>
              </a:solidFill>
              <a:latin typeface="Comic Sans MS" panose="030F0902030302020204" pitchFamily="66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altLang="en-US" sz="1800" dirty="0">
                <a:solidFill>
                  <a:srgbClr val="4606BA"/>
                </a:solidFill>
                <a:latin typeface="Comic Sans MS" panose="030F0902030302020204" pitchFamily="66" charset="0"/>
              </a:rPr>
              <a:t>Molten salt(Li</a:t>
            </a:r>
            <a:r>
              <a:rPr lang="en-US" altLang="en-US" sz="1800" baseline="30000" dirty="0">
                <a:solidFill>
                  <a:srgbClr val="4606BA"/>
                </a:solidFill>
                <a:latin typeface="Comic Sans MS" panose="030F0902030302020204" pitchFamily="66" charset="0"/>
              </a:rPr>
              <a:t>7</a:t>
            </a:r>
            <a:r>
              <a:rPr lang="en-US" altLang="en-US" sz="1800" dirty="0">
                <a:solidFill>
                  <a:srgbClr val="4606BA"/>
                </a:solidFill>
                <a:latin typeface="Comic Sans MS" panose="030F0902030302020204" pitchFamily="66" charset="0"/>
              </a:rPr>
              <a:t>F, BeF</a:t>
            </a:r>
            <a:r>
              <a:rPr lang="en-US" altLang="en-US" sz="1800" baseline="-25000" dirty="0">
                <a:solidFill>
                  <a:srgbClr val="4606BA"/>
                </a:solidFill>
                <a:latin typeface="Comic Sans MS" panose="030F0902030302020204" pitchFamily="66" charset="0"/>
              </a:rPr>
              <a:t>2</a:t>
            </a:r>
            <a:r>
              <a:rPr lang="en-US" altLang="en-US" sz="1800" dirty="0">
                <a:solidFill>
                  <a:srgbClr val="4606BA"/>
                </a:solidFill>
                <a:latin typeface="Comic Sans MS" panose="030F0902030302020204" pitchFamily="66" charset="0"/>
              </a:rPr>
              <a:t>, ThF</a:t>
            </a:r>
            <a:r>
              <a:rPr lang="en-US" altLang="en-US" sz="1800" baseline="-25000" dirty="0">
                <a:solidFill>
                  <a:srgbClr val="4606BA"/>
                </a:solidFill>
                <a:latin typeface="Comic Sans MS" panose="030F0902030302020204" pitchFamily="66" charset="0"/>
              </a:rPr>
              <a:t>4</a:t>
            </a:r>
            <a:r>
              <a:rPr lang="en-US" altLang="en-US" sz="1800" dirty="0">
                <a:solidFill>
                  <a:srgbClr val="4606BA"/>
                </a:solidFill>
                <a:latin typeface="Comic Sans MS" panose="030F0902030302020204" pitchFamily="66" charset="0"/>
              </a:rPr>
              <a:t>, UF</a:t>
            </a:r>
            <a:r>
              <a:rPr lang="en-US" altLang="en-US" sz="1800" baseline="-25000" dirty="0">
                <a:solidFill>
                  <a:srgbClr val="4606BA"/>
                </a:solidFill>
                <a:latin typeface="Comic Sans MS" panose="030F0902030302020204" pitchFamily="66" charset="0"/>
              </a:rPr>
              <a:t>4</a:t>
            </a:r>
            <a:r>
              <a:rPr lang="en-US" altLang="en-US" sz="1800" dirty="0">
                <a:solidFill>
                  <a:srgbClr val="4606BA"/>
                </a:solidFill>
                <a:latin typeface="Comic Sans MS" panose="030F0902030302020204" pitchFamily="66" charset="0"/>
              </a:rPr>
              <a:t>) fuel circulated through heat exchangers and reprocessed online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C00000"/>
              </a:solidFill>
              <a:latin typeface="Comic Sans MS" panose="030F0902030302020204" pitchFamily="66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altLang="en-US" sz="1800" dirty="0">
                <a:solidFill>
                  <a:srgbClr val="006600"/>
                </a:solidFill>
                <a:latin typeface="Comic Sans MS" panose="030F0902030302020204" pitchFamily="66" charset="0"/>
              </a:rPr>
              <a:t> Enhanced safety due to large difference between melting point and boiling point (500</a:t>
            </a:r>
            <a:r>
              <a:rPr lang="en-US" altLang="en-US" sz="1800" baseline="30000" dirty="0">
                <a:solidFill>
                  <a:srgbClr val="006600"/>
                </a:solidFill>
                <a:latin typeface="Comic Sans MS" panose="030F0902030302020204" pitchFamily="66" charset="0"/>
              </a:rPr>
              <a:t>o</a:t>
            </a:r>
            <a:r>
              <a:rPr lang="en-US" altLang="en-US" sz="1800" dirty="0">
                <a:solidFill>
                  <a:srgbClr val="006600"/>
                </a:solidFill>
                <a:latin typeface="Comic Sans MS" panose="030F0902030302020204" pitchFamily="66" charset="0"/>
              </a:rPr>
              <a:t> C and 1400</a:t>
            </a:r>
            <a:r>
              <a:rPr lang="en-US" altLang="en-US" sz="1800" baseline="30000" dirty="0">
                <a:solidFill>
                  <a:srgbClr val="006600"/>
                </a:solidFill>
                <a:latin typeface="Comic Sans MS" panose="030F0902030302020204" pitchFamily="66" charset="0"/>
              </a:rPr>
              <a:t>o</a:t>
            </a:r>
            <a:r>
              <a:rPr lang="en-US" altLang="en-US" sz="1800" dirty="0">
                <a:solidFill>
                  <a:srgbClr val="006600"/>
                </a:solidFill>
                <a:latin typeface="Comic Sans MS" panose="030F0902030302020204" pitchFamily="66" charset="0"/>
              </a:rPr>
              <a:t> C) near ambient operating pressure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C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20485" name="TextBox 52">
            <a:extLst>
              <a:ext uri="{FF2B5EF4-FFF2-40B4-BE49-F238E27FC236}">
                <a16:creationId xmlns:a16="http://schemas.microsoft.com/office/drawing/2014/main" id="{ECA95BBA-8626-884D-A82D-318E64FFA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813" y="4324350"/>
            <a:ext cx="9144001" cy="233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endParaRPr lang="en-US" sz="1800" dirty="0">
              <a:solidFill>
                <a:srgbClr val="C0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00206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High thermal efficiency due to high operating temperatures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en-US" sz="1800" dirty="0">
              <a:solidFill>
                <a:srgbClr val="00206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00206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  On line removal of poisons and fissile addition result in gain in reactivity and neutrons- minimum excess reactivity in the reactor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sz="1800" dirty="0">
              <a:solidFill>
                <a:srgbClr val="00206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  As fuel is in the molten state, melt down accident is of no concern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sz="1800" dirty="0">
              <a:solidFill>
                <a:srgbClr val="C0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  </a:t>
            </a:r>
            <a:r>
              <a:rPr lang="en-US" sz="1800" dirty="0">
                <a:solidFill>
                  <a:srgbClr val="00206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Passive dumping of fuel by melting of freeze plug</a:t>
            </a:r>
          </a:p>
        </p:txBody>
      </p:sp>
      <p:pic>
        <p:nvPicPr>
          <p:cNvPr id="62468" name="Content Placeholder 4" descr="C:\Users\Sachet\Downloads\Fig13.tif">
            <a:extLst>
              <a:ext uri="{FF2B5EF4-FFF2-40B4-BE49-F238E27FC236}">
                <a16:creationId xmlns:a16="http://schemas.microsoft.com/office/drawing/2014/main" id="{89CD0576-EEF7-794B-9EFA-D2C60726571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1" t="2394" r="6235" b="2605"/>
          <a:stretch>
            <a:fillRect/>
          </a:stretch>
        </p:blipFill>
        <p:spPr bwMode="auto">
          <a:xfrm>
            <a:off x="0" y="561975"/>
            <a:ext cx="57531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20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204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A7C797-E4A8-154A-8D7A-503D4206DAA0}"/>
              </a:ext>
            </a:extLst>
          </p:cNvPr>
          <p:cNvSpPr txBox="1"/>
          <p:nvPr/>
        </p:nvSpPr>
        <p:spPr>
          <a:xfrm>
            <a:off x="457200" y="838200"/>
            <a:ext cx="8382000" cy="53546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If only gaseous fission products are removed high conversion ratio of the order of 0.94 can be obtained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If all the fission products are removed and protactinium is also separated and stored separately, molten salt breeder are possible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ORNL  single fluid design has B.R. ~ 1.04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ORNL  two fluid design has B.R. ~ 1.07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Molten salt fast reactor design studies are also in progress as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η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 is higher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Use of chloride may keep the spectrum harder than fluoride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Reactor Doubling Time can be of similar order in thermal breeder reactor compared to fast reactor even with smaller breeding gain due to smaller specific fissile inventory in thermal reactors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Molten Salt thermal breeder reactors will have very good fuel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itchFamily="1" charset="-128"/>
                <a:cs typeface="+mn-cs"/>
              </a:rPr>
              <a:t>utilisation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ＭＳ Ｐゴシック" pitchFamily="1" charset="-128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57C8A-4154-2544-9DB2-3F70AFAC8FF3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Summary of Molten Salt Reactors</a:t>
            </a:r>
          </a:p>
        </p:txBody>
      </p:sp>
    </p:spTree>
    <p:extLst>
      <p:ext uri="{BB962C8B-B14F-4D97-AF65-F5344CB8AC3E}">
        <p14:creationId xmlns:p14="http://schemas.microsoft.com/office/powerpoint/2010/main" val="43393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D061DCD-E573-F240-BD61-8C5B9E84D8BF}"/>
              </a:ext>
            </a:extLst>
          </p:cNvPr>
          <p:cNvGrpSpPr/>
          <p:nvPr/>
        </p:nvGrpSpPr>
        <p:grpSpPr>
          <a:xfrm>
            <a:off x="875451" y="4005064"/>
            <a:ext cx="7393098" cy="2154560"/>
            <a:chOff x="933146" y="3758311"/>
            <a:chExt cx="7393098" cy="2154560"/>
          </a:xfrm>
          <a:solidFill>
            <a:schemeClr val="accent1">
              <a:lumMod val="20000"/>
              <a:lumOff val="80000"/>
            </a:schemeClr>
          </a:solidFill>
        </p:grpSpPr>
        <p:pic>
          <p:nvPicPr>
            <p:cNvPr id="3" name="Picture 2" descr="C:\Users\Sachet\Pictures\protectinium.png">
              <a:extLst>
                <a:ext uri="{FF2B5EF4-FFF2-40B4-BE49-F238E27FC236}">
                  <a16:creationId xmlns:a16="http://schemas.microsoft.com/office/drawing/2014/main" id="{343A22D1-D923-DE48-8CA8-5CB9A17EE4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146" y="3758311"/>
              <a:ext cx="7393098" cy="215456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826D79D-F3AC-DC4A-8015-F4C94CC112D5}"/>
                </a:ext>
              </a:extLst>
            </p:cNvPr>
            <p:cNvSpPr txBox="1"/>
            <p:nvPr/>
          </p:nvSpPr>
          <p:spPr>
            <a:xfrm>
              <a:off x="5182994" y="3758311"/>
              <a:ext cx="3143250" cy="369887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itchFamily="66" charset="0"/>
                  <a:ea typeface="ＭＳ Ｐゴシック" panose="020B0600070205080204" pitchFamily="34" charset="-128"/>
                  <a:cs typeface="Arial" charset="0"/>
                </a:rPr>
                <a:t>half life of Pa</a:t>
              </a:r>
              <a:r>
                <a:rPr kumimoji="0" lang="en-IN" sz="1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itchFamily="66" charset="0"/>
                  <a:ea typeface="ＭＳ Ｐゴシック" panose="020B0600070205080204" pitchFamily="34" charset="-128"/>
                  <a:cs typeface="Arial" charset="0"/>
                </a:rPr>
                <a:t>233</a:t>
              </a: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itchFamily="66" charset="0"/>
                  <a:ea typeface="ＭＳ Ｐゴシック" panose="020B0600070205080204" pitchFamily="34" charset="-128"/>
                  <a:cs typeface="Arial" charset="0"/>
                </a:rPr>
                <a:t> is 27 days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BB4EB87-72FD-EC43-A2B3-25799425D4B2}"/>
              </a:ext>
            </a:extLst>
          </p:cNvPr>
          <p:cNvSpPr txBox="1"/>
          <p:nvPr/>
        </p:nvSpPr>
        <p:spPr>
          <a:xfrm>
            <a:off x="706244" y="632988"/>
            <a:ext cx="7620000" cy="30162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 Protactinium Pa</a:t>
            </a:r>
            <a:r>
              <a:rPr kumimoji="0" lang="en-IN" sz="2000" b="0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233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 if remains in high flux region in reactor will absorb a neutron, Pa</a:t>
            </a:r>
            <a:r>
              <a:rPr kumimoji="0" lang="en-IN" sz="2000" b="0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234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 will be formed which by beta decay converts to U</a:t>
            </a:r>
            <a:r>
              <a:rPr kumimoji="0" lang="en-IN" sz="2000" b="0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234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. </a:t>
            </a:r>
            <a:r>
              <a:rPr kumimoji="0" lang="en-IN" sz="2000" b="0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 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So a neutron is lost and U</a:t>
            </a:r>
            <a:r>
              <a:rPr kumimoji="0" lang="en-IN" sz="2000" b="0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233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 is also not produced. Thus there is a double loss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ＭＳ Ｐゴシック" panose="020B0600070205080204" pitchFamily="34" charset="-128"/>
              <a:cs typeface="Arial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 U</a:t>
            </a:r>
            <a:r>
              <a:rPr kumimoji="0" lang="en-IN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233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 produced is free of U</a:t>
            </a:r>
            <a:r>
              <a:rPr kumimoji="0" lang="en-IN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232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689B45-1FFC-5D45-9347-7A363BFA7770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ＭＳ Ｐゴシック" panose="020B0600070205080204" pitchFamily="34" charset="-128"/>
                <a:cs typeface="Arial" charset="0"/>
              </a:rPr>
              <a:t>Advantage of protactinium removal</a:t>
            </a:r>
          </a:p>
        </p:txBody>
      </p:sp>
    </p:spTree>
    <p:extLst>
      <p:ext uri="{BB962C8B-B14F-4D97-AF65-F5344CB8AC3E}">
        <p14:creationId xmlns:p14="http://schemas.microsoft.com/office/powerpoint/2010/main" val="308576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2794</TotalTime>
  <Words>1209</Words>
  <Application>Microsoft Macintosh PowerPoint</Application>
  <PresentationFormat>On-screen Show (4:3)</PresentationFormat>
  <Paragraphs>267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Calibri</vt:lpstr>
      <vt:lpstr>Comic Sans MS</vt:lpstr>
      <vt:lpstr>Symbol</vt:lpstr>
      <vt:lpstr>Tahoma</vt:lpstr>
      <vt:lpstr>Times New Roman</vt:lpstr>
      <vt:lpstr>Verdana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Development of Molten Salt Breeder Reactors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Drawbacks of MSBRs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Reactor Physics</dc:title>
  <dc:creator>Sachet Gupta</dc:creator>
  <cp:lastModifiedBy>Srikumar Banerjee</cp:lastModifiedBy>
  <cp:revision>329</cp:revision>
  <dcterms:created xsi:type="dcterms:W3CDTF">2016-07-20T06:35:29Z</dcterms:created>
  <dcterms:modified xsi:type="dcterms:W3CDTF">2019-10-15T17:42:37Z</dcterms:modified>
</cp:coreProperties>
</file>